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media/image3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379" r:id="rId2"/>
    <p:sldId id="38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271" r:id="rId43"/>
    <p:sldId id="349" r:id="rId44"/>
    <p:sldId id="274" r:id="rId45"/>
    <p:sldId id="276" r:id="rId46"/>
    <p:sldId id="350" r:id="rId47"/>
    <p:sldId id="351" r:id="rId48"/>
    <p:sldId id="302" r:id="rId49"/>
    <p:sldId id="279" r:id="rId50"/>
    <p:sldId id="352" r:id="rId51"/>
    <p:sldId id="282" r:id="rId52"/>
    <p:sldId id="345" r:id="rId53"/>
    <p:sldId id="284" r:id="rId54"/>
    <p:sldId id="285" r:id="rId55"/>
    <p:sldId id="304" r:id="rId56"/>
    <p:sldId id="353" r:id="rId57"/>
    <p:sldId id="355" r:id="rId58"/>
    <p:sldId id="354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46" r:id="rId67"/>
    <p:sldId id="363" r:id="rId68"/>
    <p:sldId id="364" r:id="rId69"/>
    <p:sldId id="365" r:id="rId70"/>
    <p:sldId id="306" r:id="rId71"/>
    <p:sldId id="320" r:id="rId72"/>
    <p:sldId id="326" r:id="rId73"/>
    <p:sldId id="328" r:id="rId74"/>
    <p:sldId id="329" r:id="rId75"/>
    <p:sldId id="330" r:id="rId76"/>
    <p:sldId id="310" r:id="rId77"/>
    <p:sldId id="335" r:id="rId78"/>
    <p:sldId id="336" r:id="rId79"/>
    <p:sldId id="337" r:id="rId80"/>
    <p:sldId id="338" r:id="rId81"/>
    <p:sldId id="366" r:id="rId82"/>
    <p:sldId id="368" r:id="rId83"/>
    <p:sldId id="342" r:id="rId84"/>
    <p:sldId id="343" r:id="rId85"/>
    <p:sldId id="344" r:id="rId86"/>
    <p:sldId id="369" r:id="rId87"/>
    <p:sldId id="375" r:id="rId88"/>
    <p:sldId id="331" r:id="rId89"/>
    <p:sldId id="332" r:id="rId90"/>
    <p:sldId id="316" r:id="rId91"/>
    <p:sldId id="376" r:id="rId92"/>
    <p:sldId id="377" r:id="rId93"/>
    <p:sldId id="313" r:id="rId94"/>
    <p:sldId id="317" r:id="rId95"/>
    <p:sldId id="347" r:id="rId96"/>
    <p:sldId id="348" r:id="rId97"/>
    <p:sldId id="422" r:id="rId98"/>
    <p:sldId id="423" r:id="rId99"/>
    <p:sldId id="420" r:id="rId100"/>
    <p:sldId id="421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eb" initials="M" lastIdx="9" clrIdx="0">
    <p:extLst>
      <p:ext uri="{19B8F6BF-5375-455C-9EA6-DF929625EA0E}">
        <p15:presenceInfo xmlns:p15="http://schemas.microsoft.com/office/powerpoint/2012/main" userId="Markeb" providerId="None"/>
      </p:ext>
    </p:extLst>
  </p:cmAuthor>
  <p:cmAuthor id="2" name="Eslam100" initials="E" lastIdx="1" clrIdx="1">
    <p:extLst>
      <p:ext uri="{19B8F6BF-5375-455C-9EA6-DF929625EA0E}">
        <p15:presenceInfo xmlns:p15="http://schemas.microsoft.com/office/powerpoint/2012/main" userId="Eslam1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AF7"/>
    <a:srgbClr val="F4CCCC"/>
    <a:srgbClr val="D7EBD1"/>
    <a:srgbClr val="FFF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6433" autoAdjust="0"/>
  </p:normalViewPr>
  <p:slideViewPr>
    <p:cSldViewPr snapToGrid="0">
      <p:cViewPr varScale="1">
        <p:scale>
          <a:sx n="89" d="100"/>
          <a:sy n="89" d="100"/>
        </p:scale>
        <p:origin x="4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7T17:49:15.241" idx="1">
    <p:pos x="10" y="10"/>
    <p:text>Total System Accuracy is missing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17T23:13:43.180" idx="8">
    <p:pos x="6170" y="1518"/>
    <p:text>change this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82B57-1A26-43A2-8928-8287DC52D15C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40894-5AAF-4216-85AB-D87FEE5B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0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7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0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0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82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9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62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21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50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7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4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089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95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7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61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99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135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032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16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09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1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1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1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78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44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8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0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3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2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40894-5AAF-4216-85AB-D87FEE5B4A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2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633-6DA5-44FA-9B92-E063C3B19BC6}" type="datetime1">
              <a:rPr lang="en-US" smtClean="0"/>
              <a:t>7/18/2017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7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C9B2-9F02-492F-8768-E3756D025672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5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C8A6-BD04-47ED-9AA0-851EC97960A9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68B8005-DAD9-4483-ADFD-00E3D7F6DB9D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rcular Char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5903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Circular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864C63-C404-4287-9FDF-66CF835DE44D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7" name="Group 4"/>
          <p:cNvGrpSpPr>
            <a:grpSpLocks noChangeAspect="1"/>
          </p:cNvGrpSpPr>
          <p:nvPr userDrawn="1"/>
        </p:nvGrpSpPr>
        <p:grpSpPr bwMode="auto">
          <a:xfrm>
            <a:off x="4667398" y="1944335"/>
            <a:ext cx="2857204" cy="3049516"/>
            <a:chOff x="1422" y="66"/>
            <a:chExt cx="2912" cy="3108"/>
          </a:xfrm>
        </p:grpSpPr>
        <p:sp>
          <p:nvSpPr>
            <p:cNvPr id="28" name="Freeform 5"/>
            <p:cNvSpPr>
              <a:spLocks/>
            </p:cNvSpPr>
            <p:nvPr userDrawn="1"/>
          </p:nvSpPr>
          <p:spPr bwMode="auto">
            <a:xfrm>
              <a:off x="1422" y="66"/>
              <a:ext cx="1425" cy="2157"/>
            </a:xfrm>
            <a:custGeom>
              <a:avLst/>
              <a:gdLst>
                <a:gd name="T0" fmla="*/ 46 w 602"/>
                <a:gd name="T1" fmla="*/ 383 h 911"/>
                <a:gd name="T2" fmla="*/ 13 w 602"/>
                <a:gd name="T3" fmla="*/ 261 h 911"/>
                <a:gd name="T4" fmla="*/ 137 w 602"/>
                <a:gd name="T5" fmla="*/ 228 h 911"/>
                <a:gd name="T6" fmla="*/ 153 w 602"/>
                <a:gd name="T7" fmla="*/ 209 h 911"/>
                <a:gd name="T8" fmla="*/ 156 w 602"/>
                <a:gd name="T9" fmla="*/ 205 h 911"/>
                <a:gd name="T10" fmla="*/ 157 w 602"/>
                <a:gd name="T11" fmla="*/ 205 h 911"/>
                <a:gd name="T12" fmla="*/ 468 w 602"/>
                <a:gd name="T13" fmla="*/ 17 h 911"/>
                <a:gd name="T14" fmla="*/ 469 w 602"/>
                <a:gd name="T15" fmla="*/ 17 h 911"/>
                <a:gd name="T16" fmla="*/ 602 w 602"/>
                <a:gd name="T17" fmla="*/ 0 h 911"/>
                <a:gd name="T18" fmla="*/ 602 w 602"/>
                <a:gd name="T19" fmla="*/ 133 h 911"/>
                <a:gd name="T20" fmla="*/ 367 w 602"/>
                <a:gd name="T21" fmla="*/ 202 h 911"/>
                <a:gd name="T22" fmla="*/ 366 w 602"/>
                <a:gd name="T23" fmla="*/ 202 h 911"/>
                <a:gd name="T24" fmla="*/ 133 w 602"/>
                <a:gd name="T25" fmla="*/ 615 h 911"/>
                <a:gd name="T26" fmla="*/ 150 w 602"/>
                <a:gd name="T27" fmla="*/ 745 h 911"/>
                <a:gd name="T28" fmla="*/ 191 w 602"/>
                <a:gd name="T29" fmla="*/ 845 h 911"/>
                <a:gd name="T30" fmla="*/ 77 w 602"/>
                <a:gd name="T31" fmla="*/ 911 h 911"/>
                <a:gd name="T32" fmla="*/ 23 w 602"/>
                <a:gd name="T33" fmla="*/ 779 h 911"/>
                <a:gd name="T34" fmla="*/ 0 w 602"/>
                <a:gd name="T35" fmla="*/ 619 h 911"/>
                <a:gd name="T36" fmla="*/ 0 w 602"/>
                <a:gd name="T37" fmla="*/ 618 h 911"/>
                <a:gd name="T38" fmla="*/ 0 w 602"/>
                <a:gd name="T39" fmla="*/ 614 h 911"/>
                <a:gd name="T40" fmla="*/ 46 w 602"/>
                <a:gd name="T41" fmla="*/ 383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2" h="911">
                  <a:moveTo>
                    <a:pt x="46" y="383"/>
                  </a:moveTo>
                  <a:cubicBezTo>
                    <a:pt x="13" y="261"/>
                    <a:pt x="13" y="261"/>
                    <a:pt x="13" y="261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42" y="221"/>
                    <a:pt x="148" y="215"/>
                    <a:pt x="153" y="209"/>
                  </a:cubicBezTo>
                  <a:cubicBezTo>
                    <a:pt x="154" y="207"/>
                    <a:pt x="155" y="206"/>
                    <a:pt x="156" y="205"/>
                  </a:cubicBezTo>
                  <a:cubicBezTo>
                    <a:pt x="156" y="205"/>
                    <a:pt x="156" y="205"/>
                    <a:pt x="157" y="205"/>
                  </a:cubicBezTo>
                  <a:cubicBezTo>
                    <a:pt x="238" y="114"/>
                    <a:pt x="346" y="47"/>
                    <a:pt x="468" y="17"/>
                  </a:cubicBezTo>
                  <a:cubicBezTo>
                    <a:pt x="469" y="17"/>
                    <a:pt x="469" y="17"/>
                    <a:pt x="469" y="17"/>
                  </a:cubicBezTo>
                  <a:cubicBezTo>
                    <a:pt x="511" y="7"/>
                    <a:pt x="556" y="1"/>
                    <a:pt x="602" y="0"/>
                  </a:cubicBezTo>
                  <a:cubicBezTo>
                    <a:pt x="602" y="133"/>
                    <a:pt x="602" y="133"/>
                    <a:pt x="602" y="133"/>
                  </a:cubicBezTo>
                  <a:cubicBezTo>
                    <a:pt x="516" y="136"/>
                    <a:pt x="436" y="160"/>
                    <a:pt x="367" y="202"/>
                  </a:cubicBezTo>
                  <a:cubicBezTo>
                    <a:pt x="366" y="202"/>
                    <a:pt x="366" y="202"/>
                    <a:pt x="366" y="202"/>
                  </a:cubicBezTo>
                  <a:cubicBezTo>
                    <a:pt x="226" y="286"/>
                    <a:pt x="133" y="440"/>
                    <a:pt x="133" y="615"/>
                  </a:cubicBezTo>
                  <a:cubicBezTo>
                    <a:pt x="133" y="660"/>
                    <a:pt x="139" y="704"/>
                    <a:pt x="150" y="745"/>
                  </a:cubicBezTo>
                  <a:cubicBezTo>
                    <a:pt x="160" y="780"/>
                    <a:pt x="174" y="814"/>
                    <a:pt x="191" y="845"/>
                  </a:cubicBezTo>
                  <a:cubicBezTo>
                    <a:pt x="77" y="911"/>
                    <a:pt x="77" y="911"/>
                    <a:pt x="77" y="911"/>
                  </a:cubicBezTo>
                  <a:cubicBezTo>
                    <a:pt x="54" y="870"/>
                    <a:pt x="36" y="826"/>
                    <a:pt x="23" y="779"/>
                  </a:cubicBezTo>
                  <a:cubicBezTo>
                    <a:pt x="9" y="728"/>
                    <a:pt x="1" y="675"/>
                    <a:pt x="0" y="619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0" y="617"/>
                    <a:pt x="0" y="616"/>
                    <a:pt x="0" y="614"/>
                  </a:cubicBezTo>
                  <a:cubicBezTo>
                    <a:pt x="0" y="532"/>
                    <a:pt x="16" y="454"/>
                    <a:pt x="46" y="3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1632" y="2116"/>
              <a:ext cx="2491" cy="1058"/>
            </a:xfrm>
            <a:custGeom>
              <a:avLst/>
              <a:gdLst>
                <a:gd name="T0" fmla="*/ 433 w 1052"/>
                <a:gd name="T1" fmla="*/ 356 h 447"/>
                <a:gd name="T2" fmla="*/ 524 w 1052"/>
                <a:gd name="T3" fmla="*/ 447 h 447"/>
                <a:gd name="T4" fmla="*/ 614 w 1052"/>
                <a:gd name="T5" fmla="*/ 357 h 447"/>
                <a:gd name="T6" fmla="*/ 614 w 1052"/>
                <a:gd name="T7" fmla="*/ 357 h 447"/>
                <a:gd name="T8" fmla="*/ 739 w 1052"/>
                <a:gd name="T9" fmla="*/ 325 h 447"/>
                <a:gd name="T10" fmla="*/ 966 w 1052"/>
                <a:gd name="T11" fmla="*/ 177 h 447"/>
                <a:gd name="T12" fmla="*/ 1052 w 1052"/>
                <a:gd name="T13" fmla="*/ 67 h 447"/>
                <a:gd name="T14" fmla="*/ 936 w 1052"/>
                <a:gd name="T15" fmla="*/ 0 h 447"/>
                <a:gd name="T16" fmla="*/ 842 w 1052"/>
                <a:gd name="T17" fmla="*/ 112 h 447"/>
                <a:gd name="T18" fmla="*/ 525 w 1052"/>
                <a:gd name="T19" fmla="*/ 231 h 447"/>
                <a:gd name="T20" fmla="*/ 245 w 1052"/>
                <a:gd name="T21" fmla="*/ 141 h 447"/>
                <a:gd name="T22" fmla="*/ 114 w 1052"/>
                <a:gd name="T23" fmla="*/ 0 h 447"/>
                <a:gd name="T24" fmla="*/ 0 w 1052"/>
                <a:gd name="T25" fmla="*/ 66 h 447"/>
                <a:gd name="T26" fmla="*/ 84 w 1052"/>
                <a:gd name="T27" fmla="*/ 175 h 447"/>
                <a:gd name="T28" fmla="*/ 395 w 1052"/>
                <a:gd name="T29" fmla="*/ 349 h 447"/>
                <a:gd name="T30" fmla="*/ 397 w 1052"/>
                <a:gd name="T31" fmla="*/ 349 h 447"/>
                <a:gd name="T32" fmla="*/ 433 w 1052"/>
                <a:gd name="T33" fmla="*/ 35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2" h="447">
                  <a:moveTo>
                    <a:pt x="433" y="356"/>
                  </a:moveTo>
                  <a:cubicBezTo>
                    <a:pt x="524" y="447"/>
                    <a:pt x="524" y="447"/>
                    <a:pt x="524" y="447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58" y="351"/>
                    <a:pt x="699" y="340"/>
                    <a:pt x="739" y="325"/>
                  </a:cubicBezTo>
                  <a:cubicBezTo>
                    <a:pt x="826" y="293"/>
                    <a:pt x="903" y="242"/>
                    <a:pt x="966" y="177"/>
                  </a:cubicBezTo>
                  <a:cubicBezTo>
                    <a:pt x="999" y="144"/>
                    <a:pt x="1027" y="107"/>
                    <a:pt x="1052" y="67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11" y="42"/>
                    <a:pt x="879" y="80"/>
                    <a:pt x="842" y="112"/>
                  </a:cubicBezTo>
                  <a:cubicBezTo>
                    <a:pt x="757" y="186"/>
                    <a:pt x="646" y="231"/>
                    <a:pt x="525" y="231"/>
                  </a:cubicBezTo>
                  <a:cubicBezTo>
                    <a:pt x="421" y="231"/>
                    <a:pt x="324" y="197"/>
                    <a:pt x="245" y="141"/>
                  </a:cubicBezTo>
                  <a:cubicBezTo>
                    <a:pt x="193" y="103"/>
                    <a:pt x="148" y="55"/>
                    <a:pt x="114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106"/>
                    <a:pt x="52" y="142"/>
                    <a:pt x="84" y="175"/>
                  </a:cubicBezTo>
                  <a:cubicBezTo>
                    <a:pt x="167" y="261"/>
                    <a:pt x="274" y="323"/>
                    <a:pt x="395" y="349"/>
                  </a:cubicBezTo>
                  <a:cubicBezTo>
                    <a:pt x="395" y="349"/>
                    <a:pt x="396" y="349"/>
                    <a:pt x="397" y="349"/>
                  </a:cubicBezTo>
                  <a:cubicBezTo>
                    <a:pt x="409" y="352"/>
                    <a:pt x="421" y="354"/>
                    <a:pt x="433" y="356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2904" y="66"/>
              <a:ext cx="1430" cy="2159"/>
            </a:xfrm>
            <a:custGeom>
              <a:avLst/>
              <a:gdLst>
                <a:gd name="T0" fmla="*/ 254 w 604"/>
                <a:gd name="T1" fmla="*/ 213 h 912"/>
                <a:gd name="T2" fmla="*/ 254 w 604"/>
                <a:gd name="T3" fmla="*/ 213 h 912"/>
                <a:gd name="T4" fmla="*/ 470 w 604"/>
                <a:gd name="T5" fmla="*/ 615 h 912"/>
                <a:gd name="T6" fmla="*/ 452 w 604"/>
                <a:gd name="T7" fmla="*/ 745 h 912"/>
                <a:gd name="T8" fmla="*/ 411 w 604"/>
                <a:gd name="T9" fmla="*/ 845 h 912"/>
                <a:gd name="T10" fmla="*/ 527 w 604"/>
                <a:gd name="T11" fmla="*/ 912 h 912"/>
                <a:gd name="T12" fmla="*/ 527 w 604"/>
                <a:gd name="T13" fmla="*/ 912 h 912"/>
                <a:gd name="T14" fmla="*/ 581 w 604"/>
                <a:gd name="T15" fmla="*/ 779 h 912"/>
                <a:gd name="T16" fmla="*/ 604 w 604"/>
                <a:gd name="T17" fmla="*/ 619 h 912"/>
                <a:gd name="T18" fmla="*/ 604 w 604"/>
                <a:gd name="T19" fmla="*/ 618 h 912"/>
                <a:gd name="T20" fmla="*/ 604 w 604"/>
                <a:gd name="T21" fmla="*/ 616 h 912"/>
                <a:gd name="T22" fmla="*/ 604 w 604"/>
                <a:gd name="T23" fmla="*/ 614 h 912"/>
                <a:gd name="T24" fmla="*/ 558 w 604"/>
                <a:gd name="T25" fmla="*/ 383 h 912"/>
                <a:gd name="T26" fmla="*/ 558 w 604"/>
                <a:gd name="T27" fmla="*/ 383 h 912"/>
                <a:gd name="T28" fmla="*/ 558 w 604"/>
                <a:gd name="T29" fmla="*/ 383 h 912"/>
                <a:gd name="T30" fmla="*/ 591 w 604"/>
                <a:gd name="T31" fmla="*/ 261 h 912"/>
                <a:gd name="T32" fmla="*/ 467 w 604"/>
                <a:gd name="T33" fmla="*/ 228 h 912"/>
                <a:gd name="T34" fmla="*/ 467 w 604"/>
                <a:gd name="T35" fmla="*/ 228 h 912"/>
                <a:gd name="T36" fmla="*/ 451 w 604"/>
                <a:gd name="T37" fmla="*/ 209 h 912"/>
                <a:gd name="T38" fmla="*/ 447 w 604"/>
                <a:gd name="T39" fmla="*/ 205 h 912"/>
                <a:gd name="T40" fmla="*/ 447 w 604"/>
                <a:gd name="T41" fmla="*/ 205 h 912"/>
                <a:gd name="T42" fmla="*/ 135 w 604"/>
                <a:gd name="T43" fmla="*/ 17 h 912"/>
                <a:gd name="T44" fmla="*/ 0 w 604"/>
                <a:gd name="T45" fmla="*/ 0 h 912"/>
                <a:gd name="T46" fmla="*/ 0 w 604"/>
                <a:gd name="T47" fmla="*/ 133 h 912"/>
                <a:gd name="T48" fmla="*/ 254 w 604"/>
                <a:gd name="T49" fmla="*/ 213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4" h="912">
                  <a:moveTo>
                    <a:pt x="254" y="213"/>
                  </a:moveTo>
                  <a:cubicBezTo>
                    <a:pt x="254" y="213"/>
                    <a:pt x="254" y="213"/>
                    <a:pt x="254" y="213"/>
                  </a:cubicBezTo>
                  <a:cubicBezTo>
                    <a:pt x="384" y="300"/>
                    <a:pt x="470" y="447"/>
                    <a:pt x="470" y="615"/>
                  </a:cubicBezTo>
                  <a:cubicBezTo>
                    <a:pt x="470" y="660"/>
                    <a:pt x="464" y="704"/>
                    <a:pt x="452" y="745"/>
                  </a:cubicBezTo>
                  <a:cubicBezTo>
                    <a:pt x="443" y="780"/>
                    <a:pt x="429" y="814"/>
                    <a:pt x="411" y="845"/>
                  </a:cubicBezTo>
                  <a:cubicBezTo>
                    <a:pt x="527" y="912"/>
                    <a:pt x="527" y="912"/>
                    <a:pt x="527" y="912"/>
                  </a:cubicBezTo>
                  <a:cubicBezTo>
                    <a:pt x="527" y="912"/>
                    <a:pt x="527" y="912"/>
                    <a:pt x="527" y="912"/>
                  </a:cubicBezTo>
                  <a:cubicBezTo>
                    <a:pt x="550" y="871"/>
                    <a:pt x="568" y="826"/>
                    <a:pt x="581" y="779"/>
                  </a:cubicBezTo>
                  <a:cubicBezTo>
                    <a:pt x="595" y="728"/>
                    <a:pt x="603" y="675"/>
                    <a:pt x="604" y="619"/>
                  </a:cubicBezTo>
                  <a:cubicBezTo>
                    <a:pt x="604" y="618"/>
                    <a:pt x="604" y="618"/>
                    <a:pt x="604" y="618"/>
                  </a:cubicBezTo>
                  <a:cubicBezTo>
                    <a:pt x="604" y="618"/>
                    <a:pt x="604" y="617"/>
                    <a:pt x="604" y="616"/>
                  </a:cubicBezTo>
                  <a:cubicBezTo>
                    <a:pt x="604" y="616"/>
                    <a:pt x="604" y="615"/>
                    <a:pt x="604" y="614"/>
                  </a:cubicBezTo>
                  <a:cubicBezTo>
                    <a:pt x="604" y="532"/>
                    <a:pt x="588" y="454"/>
                    <a:pt x="558" y="383"/>
                  </a:cubicBezTo>
                  <a:cubicBezTo>
                    <a:pt x="558" y="383"/>
                    <a:pt x="558" y="383"/>
                    <a:pt x="558" y="383"/>
                  </a:cubicBezTo>
                  <a:cubicBezTo>
                    <a:pt x="558" y="383"/>
                    <a:pt x="558" y="383"/>
                    <a:pt x="558" y="383"/>
                  </a:cubicBezTo>
                  <a:cubicBezTo>
                    <a:pt x="591" y="261"/>
                    <a:pt x="591" y="261"/>
                    <a:pt x="591" y="261"/>
                  </a:cubicBezTo>
                  <a:cubicBezTo>
                    <a:pt x="467" y="228"/>
                    <a:pt x="467" y="228"/>
                    <a:pt x="467" y="228"/>
                  </a:cubicBezTo>
                  <a:cubicBezTo>
                    <a:pt x="467" y="228"/>
                    <a:pt x="467" y="228"/>
                    <a:pt x="467" y="228"/>
                  </a:cubicBezTo>
                  <a:cubicBezTo>
                    <a:pt x="462" y="221"/>
                    <a:pt x="456" y="215"/>
                    <a:pt x="451" y="209"/>
                  </a:cubicBezTo>
                  <a:cubicBezTo>
                    <a:pt x="450" y="207"/>
                    <a:pt x="449" y="206"/>
                    <a:pt x="447" y="205"/>
                  </a:cubicBezTo>
                  <a:cubicBezTo>
                    <a:pt x="447" y="205"/>
                    <a:pt x="447" y="205"/>
                    <a:pt x="447" y="205"/>
                  </a:cubicBezTo>
                  <a:cubicBezTo>
                    <a:pt x="366" y="114"/>
                    <a:pt x="258" y="47"/>
                    <a:pt x="135" y="17"/>
                  </a:cubicBezTo>
                  <a:cubicBezTo>
                    <a:pt x="92" y="7"/>
                    <a:pt x="47" y="1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94" y="136"/>
                    <a:pt x="181" y="165"/>
                    <a:pt x="254" y="21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7F8D0CF-4BEA-4E17-912F-4E3C9B18D9CA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4895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1">
                <a:solidFill>
                  <a:schemeClr val="tx1"/>
                </a:solidFill>
              </a:defRPr>
            </a:lvl1pPr>
          </a:lstStyle>
          <a:p>
            <a:pPr algn="l"/>
            <a:endParaRPr lang="en-US" dirty="0" smtClean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42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D7FA-1AF7-4E10-9540-3ABCFAF9DCDA}" type="datetime1">
              <a:rPr lang="en-US" smtClean="0"/>
              <a:t>7/18/2017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02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660-CF47-4B76-8FAF-90C88CEE2349}" type="datetime1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5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41D9D-CE14-4D85-B4B4-3C6F2D65F4F7}" type="datetime1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51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C98-D350-4219-A7E1-35952F9ED0BE}" type="datetime1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7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43F-71E6-447C-8AB1-69513C4BD657}" type="datetime1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59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2D4F-B711-4E2E-996C-4A7C8595AA09}" type="datetime1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9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165B-7CD2-4071-AF7F-9B1D7940906D}" type="datetime1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92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070C-CEC8-4D75-AD14-A25EB2F71E4C}" type="datetime1">
              <a:rPr lang="en-US" smtClean="0"/>
              <a:t>7/18/2017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64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D8E5-808A-4E88-8A58-635D225A4CA9}" type="datetime1">
              <a:rPr lang="en-US" smtClean="0"/>
              <a:t>7/18/2017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1D56-AD8E-44A1-96C6-4D4700D4A463}" type="slidenum">
              <a:rPr lang="en-US" smtClean="0"/>
              <a:t>‹#›</a:t>
            </a:fld>
            <a:endParaRPr lang="en-US"/>
          </a:p>
        </p:txBody>
      </p:sp>
      <p:sp>
        <p:nvSpPr>
          <p:cNvPr id="149" name="Footer Placeholder 4"/>
          <p:cNvSpPr txBox="1">
            <a:spLocks/>
          </p:cNvSpPr>
          <p:nvPr userDrawn="1"/>
        </p:nvSpPr>
        <p:spPr>
          <a:xfrm>
            <a:off x="0" y="0"/>
            <a:ext cx="4895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prstClr val="black"/>
                </a:solidFill>
              </a:rPr>
              <a:t>Content Based Image Retrieval using deep learning</a:t>
            </a:r>
            <a:endParaRPr lang="en-US" dirty="0" smtClean="0">
              <a:solidFill>
                <a:prstClr val="black"/>
              </a:solidFill>
            </a:endParaRPr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10006446" y="114329"/>
            <a:ext cx="2028536" cy="1107036"/>
            <a:chOff x="225159" y="2172328"/>
            <a:chExt cx="3192019" cy="1310601"/>
          </a:xfrm>
        </p:grpSpPr>
        <p:sp>
          <p:nvSpPr>
            <p:cNvPr id="151" name="Freeform 260"/>
            <p:cNvSpPr>
              <a:spLocks/>
            </p:cNvSpPr>
            <p:nvPr userDrawn="1"/>
          </p:nvSpPr>
          <p:spPr bwMode="auto">
            <a:xfrm>
              <a:off x="3135075" y="2303094"/>
              <a:ext cx="167498" cy="137378"/>
            </a:xfrm>
            <a:custGeom>
              <a:avLst/>
              <a:gdLst>
                <a:gd name="T0" fmla="*/ 0 w 228"/>
                <a:gd name="T1" fmla="*/ 187 h 187"/>
                <a:gd name="T2" fmla="*/ 28 w 228"/>
                <a:gd name="T3" fmla="*/ 163 h 187"/>
                <a:gd name="T4" fmla="*/ 56 w 228"/>
                <a:gd name="T5" fmla="*/ 139 h 187"/>
                <a:gd name="T6" fmla="*/ 113 w 228"/>
                <a:gd name="T7" fmla="*/ 92 h 187"/>
                <a:gd name="T8" fmla="*/ 170 w 228"/>
                <a:gd name="T9" fmla="*/ 46 h 187"/>
                <a:gd name="T10" fmla="*/ 199 w 228"/>
                <a:gd name="T11" fmla="*/ 23 h 187"/>
                <a:gd name="T12" fmla="*/ 228 w 228"/>
                <a:gd name="T13" fmla="*/ 0 h 187"/>
                <a:gd name="T14" fmla="*/ 200 w 228"/>
                <a:gd name="T15" fmla="*/ 23 h 187"/>
                <a:gd name="T16" fmla="*/ 171 w 228"/>
                <a:gd name="T17" fmla="*/ 47 h 187"/>
                <a:gd name="T18" fmla="*/ 115 w 228"/>
                <a:gd name="T19" fmla="*/ 94 h 187"/>
                <a:gd name="T20" fmla="*/ 57 w 228"/>
                <a:gd name="T21" fmla="*/ 141 h 187"/>
                <a:gd name="T22" fmla="*/ 28 w 228"/>
                <a:gd name="T23" fmla="*/ 164 h 187"/>
                <a:gd name="T24" fmla="*/ 0 w 228"/>
                <a:gd name="T2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187">
                  <a:moveTo>
                    <a:pt x="0" y="187"/>
                  </a:moveTo>
                  <a:lnTo>
                    <a:pt x="28" y="163"/>
                  </a:lnTo>
                  <a:lnTo>
                    <a:pt x="56" y="139"/>
                  </a:lnTo>
                  <a:lnTo>
                    <a:pt x="113" y="92"/>
                  </a:lnTo>
                  <a:lnTo>
                    <a:pt x="170" y="46"/>
                  </a:lnTo>
                  <a:lnTo>
                    <a:pt x="199" y="23"/>
                  </a:lnTo>
                  <a:lnTo>
                    <a:pt x="228" y="0"/>
                  </a:lnTo>
                  <a:lnTo>
                    <a:pt x="200" y="23"/>
                  </a:lnTo>
                  <a:lnTo>
                    <a:pt x="171" y="47"/>
                  </a:lnTo>
                  <a:lnTo>
                    <a:pt x="115" y="94"/>
                  </a:lnTo>
                  <a:lnTo>
                    <a:pt x="57" y="141"/>
                  </a:lnTo>
                  <a:lnTo>
                    <a:pt x="28" y="164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91C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61"/>
            <p:cNvSpPr>
              <a:spLocks/>
            </p:cNvSpPr>
            <p:nvPr userDrawn="1"/>
          </p:nvSpPr>
          <p:spPr bwMode="auto">
            <a:xfrm>
              <a:off x="2578217" y="3129566"/>
              <a:ext cx="838961" cy="191007"/>
            </a:xfrm>
            <a:custGeom>
              <a:avLst/>
              <a:gdLst>
                <a:gd name="T0" fmla="*/ 0 w 1142"/>
                <a:gd name="T1" fmla="*/ 0 h 260"/>
                <a:gd name="T2" fmla="*/ 143 w 1142"/>
                <a:gd name="T3" fmla="*/ 31 h 260"/>
                <a:gd name="T4" fmla="*/ 286 w 1142"/>
                <a:gd name="T5" fmla="*/ 64 h 260"/>
                <a:gd name="T6" fmla="*/ 572 w 1142"/>
                <a:gd name="T7" fmla="*/ 128 h 260"/>
                <a:gd name="T8" fmla="*/ 857 w 1142"/>
                <a:gd name="T9" fmla="*/ 193 h 260"/>
                <a:gd name="T10" fmla="*/ 1000 w 1142"/>
                <a:gd name="T11" fmla="*/ 226 h 260"/>
                <a:gd name="T12" fmla="*/ 1142 w 1142"/>
                <a:gd name="T13" fmla="*/ 260 h 260"/>
                <a:gd name="T14" fmla="*/ 1000 w 1142"/>
                <a:gd name="T15" fmla="*/ 227 h 260"/>
                <a:gd name="T16" fmla="*/ 857 w 1142"/>
                <a:gd name="T17" fmla="*/ 195 h 260"/>
                <a:gd name="T18" fmla="*/ 571 w 1142"/>
                <a:gd name="T19" fmla="*/ 131 h 260"/>
                <a:gd name="T20" fmla="*/ 286 w 1142"/>
                <a:gd name="T21" fmla="*/ 65 h 260"/>
                <a:gd name="T22" fmla="*/ 143 w 1142"/>
                <a:gd name="T23" fmla="*/ 33 h 260"/>
                <a:gd name="T24" fmla="*/ 0 w 1142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2" h="260">
                  <a:moveTo>
                    <a:pt x="0" y="0"/>
                  </a:moveTo>
                  <a:lnTo>
                    <a:pt x="143" y="31"/>
                  </a:lnTo>
                  <a:lnTo>
                    <a:pt x="286" y="64"/>
                  </a:lnTo>
                  <a:lnTo>
                    <a:pt x="572" y="128"/>
                  </a:lnTo>
                  <a:lnTo>
                    <a:pt x="857" y="193"/>
                  </a:lnTo>
                  <a:lnTo>
                    <a:pt x="1000" y="226"/>
                  </a:lnTo>
                  <a:lnTo>
                    <a:pt x="1142" y="260"/>
                  </a:lnTo>
                  <a:lnTo>
                    <a:pt x="1000" y="227"/>
                  </a:lnTo>
                  <a:lnTo>
                    <a:pt x="857" y="195"/>
                  </a:lnTo>
                  <a:lnTo>
                    <a:pt x="571" y="131"/>
                  </a:lnTo>
                  <a:lnTo>
                    <a:pt x="286" y="65"/>
                  </a:lnTo>
                  <a:lnTo>
                    <a:pt x="1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62"/>
            <p:cNvSpPr>
              <a:spLocks/>
            </p:cNvSpPr>
            <p:nvPr userDrawn="1"/>
          </p:nvSpPr>
          <p:spPr bwMode="auto">
            <a:xfrm>
              <a:off x="225159" y="3137647"/>
              <a:ext cx="242432" cy="264471"/>
            </a:xfrm>
            <a:custGeom>
              <a:avLst/>
              <a:gdLst>
                <a:gd name="T0" fmla="*/ 330 w 330"/>
                <a:gd name="T1" fmla="*/ 360 h 360"/>
                <a:gd name="T2" fmla="*/ 289 w 330"/>
                <a:gd name="T3" fmla="*/ 315 h 360"/>
                <a:gd name="T4" fmla="*/ 248 w 330"/>
                <a:gd name="T5" fmla="*/ 270 h 360"/>
                <a:gd name="T6" fmla="*/ 164 w 330"/>
                <a:gd name="T7" fmla="*/ 181 h 360"/>
                <a:gd name="T8" fmla="*/ 82 w 330"/>
                <a:gd name="T9" fmla="*/ 91 h 360"/>
                <a:gd name="T10" fmla="*/ 41 w 330"/>
                <a:gd name="T11" fmla="*/ 45 h 360"/>
                <a:gd name="T12" fmla="*/ 0 w 330"/>
                <a:gd name="T13" fmla="*/ 0 h 360"/>
                <a:gd name="T14" fmla="*/ 41 w 330"/>
                <a:gd name="T15" fmla="*/ 45 h 360"/>
                <a:gd name="T16" fmla="*/ 83 w 330"/>
                <a:gd name="T17" fmla="*/ 90 h 360"/>
                <a:gd name="T18" fmla="*/ 166 w 330"/>
                <a:gd name="T19" fmla="*/ 179 h 360"/>
                <a:gd name="T20" fmla="*/ 249 w 330"/>
                <a:gd name="T21" fmla="*/ 269 h 360"/>
                <a:gd name="T22" fmla="*/ 290 w 330"/>
                <a:gd name="T23" fmla="*/ 315 h 360"/>
                <a:gd name="T24" fmla="*/ 330 w 330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360">
                  <a:moveTo>
                    <a:pt x="330" y="360"/>
                  </a:moveTo>
                  <a:lnTo>
                    <a:pt x="289" y="315"/>
                  </a:lnTo>
                  <a:lnTo>
                    <a:pt x="248" y="270"/>
                  </a:lnTo>
                  <a:lnTo>
                    <a:pt x="164" y="181"/>
                  </a:lnTo>
                  <a:lnTo>
                    <a:pt x="82" y="91"/>
                  </a:lnTo>
                  <a:lnTo>
                    <a:pt x="41" y="45"/>
                  </a:lnTo>
                  <a:lnTo>
                    <a:pt x="0" y="0"/>
                  </a:lnTo>
                  <a:lnTo>
                    <a:pt x="41" y="45"/>
                  </a:lnTo>
                  <a:lnTo>
                    <a:pt x="83" y="90"/>
                  </a:lnTo>
                  <a:lnTo>
                    <a:pt x="166" y="179"/>
                  </a:lnTo>
                  <a:lnTo>
                    <a:pt x="249" y="269"/>
                  </a:lnTo>
                  <a:lnTo>
                    <a:pt x="290" y="315"/>
                  </a:lnTo>
                  <a:lnTo>
                    <a:pt x="330" y="360"/>
                  </a:lnTo>
                  <a:close/>
                </a:path>
              </a:pathLst>
            </a:custGeom>
            <a:solidFill>
              <a:srgbClr val="6BC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63"/>
            <p:cNvSpPr>
              <a:spLocks/>
            </p:cNvSpPr>
            <p:nvPr userDrawn="1"/>
          </p:nvSpPr>
          <p:spPr bwMode="auto">
            <a:xfrm>
              <a:off x="667413" y="2172328"/>
              <a:ext cx="406257" cy="132236"/>
            </a:xfrm>
            <a:custGeom>
              <a:avLst/>
              <a:gdLst>
                <a:gd name="T0" fmla="*/ 0 w 553"/>
                <a:gd name="T1" fmla="*/ 180 h 180"/>
                <a:gd name="T2" fmla="*/ 69 w 553"/>
                <a:gd name="T3" fmla="*/ 157 h 180"/>
                <a:gd name="T4" fmla="*/ 138 w 553"/>
                <a:gd name="T5" fmla="*/ 134 h 180"/>
                <a:gd name="T6" fmla="*/ 276 w 553"/>
                <a:gd name="T7" fmla="*/ 89 h 180"/>
                <a:gd name="T8" fmla="*/ 414 w 553"/>
                <a:gd name="T9" fmla="*/ 44 h 180"/>
                <a:gd name="T10" fmla="*/ 483 w 553"/>
                <a:gd name="T11" fmla="*/ 22 h 180"/>
                <a:gd name="T12" fmla="*/ 553 w 553"/>
                <a:gd name="T13" fmla="*/ 0 h 180"/>
                <a:gd name="T14" fmla="*/ 483 w 553"/>
                <a:gd name="T15" fmla="*/ 23 h 180"/>
                <a:gd name="T16" fmla="*/ 415 w 553"/>
                <a:gd name="T17" fmla="*/ 46 h 180"/>
                <a:gd name="T18" fmla="*/ 277 w 553"/>
                <a:gd name="T19" fmla="*/ 91 h 180"/>
                <a:gd name="T20" fmla="*/ 139 w 553"/>
                <a:gd name="T21" fmla="*/ 136 h 180"/>
                <a:gd name="T22" fmla="*/ 69 w 553"/>
                <a:gd name="T23" fmla="*/ 158 h 180"/>
                <a:gd name="T24" fmla="*/ 0 w 553"/>
                <a:gd name="T2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3" h="180">
                  <a:moveTo>
                    <a:pt x="0" y="180"/>
                  </a:moveTo>
                  <a:lnTo>
                    <a:pt x="69" y="157"/>
                  </a:lnTo>
                  <a:lnTo>
                    <a:pt x="138" y="134"/>
                  </a:lnTo>
                  <a:lnTo>
                    <a:pt x="276" y="89"/>
                  </a:lnTo>
                  <a:lnTo>
                    <a:pt x="414" y="44"/>
                  </a:lnTo>
                  <a:lnTo>
                    <a:pt x="483" y="22"/>
                  </a:lnTo>
                  <a:lnTo>
                    <a:pt x="553" y="0"/>
                  </a:lnTo>
                  <a:lnTo>
                    <a:pt x="483" y="23"/>
                  </a:lnTo>
                  <a:lnTo>
                    <a:pt x="415" y="46"/>
                  </a:lnTo>
                  <a:lnTo>
                    <a:pt x="277" y="91"/>
                  </a:lnTo>
                  <a:lnTo>
                    <a:pt x="139" y="136"/>
                  </a:lnTo>
                  <a:lnTo>
                    <a:pt x="69" y="158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21A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64"/>
            <p:cNvSpPr>
              <a:spLocks/>
            </p:cNvSpPr>
            <p:nvPr userDrawn="1"/>
          </p:nvSpPr>
          <p:spPr bwMode="auto">
            <a:xfrm>
              <a:off x="225159" y="3411668"/>
              <a:ext cx="240963" cy="71261"/>
            </a:xfrm>
            <a:custGeom>
              <a:avLst/>
              <a:gdLst>
                <a:gd name="T0" fmla="*/ 328 w 328"/>
                <a:gd name="T1" fmla="*/ 0 h 97"/>
                <a:gd name="T2" fmla="*/ 287 w 328"/>
                <a:gd name="T3" fmla="*/ 13 h 97"/>
                <a:gd name="T4" fmla="*/ 246 w 328"/>
                <a:gd name="T5" fmla="*/ 25 h 97"/>
                <a:gd name="T6" fmla="*/ 165 w 328"/>
                <a:gd name="T7" fmla="*/ 50 h 97"/>
                <a:gd name="T8" fmla="*/ 82 w 328"/>
                <a:gd name="T9" fmla="*/ 74 h 97"/>
                <a:gd name="T10" fmla="*/ 41 w 328"/>
                <a:gd name="T11" fmla="*/ 85 h 97"/>
                <a:gd name="T12" fmla="*/ 0 w 328"/>
                <a:gd name="T13" fmla="*/ 97 h 97"/>
                <a:gd name="T14" fmla="*/ 41 w 328"/>
                <a:gd name="T15" fmla="*/ 84 h 97"/>
                <a:gd name="T16" fmla="*/ 82 w 328"/>
                <a:gd name="T17" fmla="*/ 72 h 97"/>
                <a:gd name="T18" fmla="*/ 163 w 328"/>
                <a:gd name="T19" fmla="*/ 47 h 97"/>
                <a:gd name="T20" fmla="*/ 246 w 328"/>
                <a:gd name="T21" fmla="*/ 23 h 97"/>
                <a:gd name="T22" fmla="*/ 287 w 328"/>
                <a:gd name="T23" fmla="*/ 12 h 97"/>
                <a:gd name="T24" fmla="*/ 328 w 328"/>
                <a:gd name="T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97">
                  <a:moveTo>
                    <a:pt x="328" y="0"/>
                  </a:moveTo>
                  <a:lnTo>
                    <a:pt x="287" y="13"/>
                  </a:lnTo>
                  <a:lnTo>
                    <a:pt x="246" y="25"/>
                  </a:lnTo>
                  <a:lnTo>
                    <a:pt x="165" y="50"/>
                  </a:lnTo>
                  <a:lnTo>
                    <a:pt x="82" y="74"/>
                  </a:lnTo>
                  <a:lnTo>
                    <a:pt x="41" y="85"/>
                  </a:lnTo>
                  <a:lnTo>
                    <a:pt x="0" y="97"/>
                  </a:lnTo>
                  <a:lnTo>
                    <a:pt x="41" y="84"/>
                  </a:lnTo>
                  <a:lnTo>
                    <a:pt x="82" y="72"/>
                  </a:lnTo>
                  <a:lnTo>
                    <a:pt x="163" y="47"/>
                  </a:lnTo>
                  <a:lnTo>
                    <a:pt x="246" y="23"/>
                  </a:lnTo>
                  <a:lnTo>
                    <a:pt x="287" y="1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6BC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65"/>
            <p:cNvSpPr>
              <a:spLocks/>
            </p:cNvSpPr>
            <p:nvPr userDrawn="1"/>
          </p:nvSpPr>
          <p:spPr bwMode="auto">
            <a:xfrm>
              <a:off x="2576748" y="3129566"/>
              <a:ext cx="230678" cy="340140"/>
            </a:xfrm>
            <a:custGeom>
              <a:avLst/>
              <a:gdLst>
                <a:gd name="T0" fmla="*/ 0 w 314"/>
                <a:gd name="T1" fmla="*/ 0 h 463"/>
                <a:gd name="T2" fmla="*/ 40 w 314"/>
                <a:gd name="T3" fmla="*/ 57 h 463"/>
                <a:gd name="T4" fmla="*/ 80 w 314"/>
                <a:gd name="T5" fmla="*/ 116 h 463"/>
                <a:gd name="T6" fmla="*/ 159 w 314"/>
                <a:gd name="T7" fmla="*/ 231 h 463"/>
                <a:gd name="T8" fmla="*/ 236 w 314"/>
                <a:gd name="T9" fmla="*/ 347 h 463"/>
                <a:gd name="T10" fmla="*/ 275 w 314"/>
                <a:gd name="T11" fmla="*/ 405 h 463"/>
                <a:gd name="T12" fmla="*/ 314 w 314"/>
                <a:gd name="T13" fmla="*/ 463 h 463"/>
                <a:gd name="T14" fmla="*/ 274 w 314"/>
                <a:gd name="T15" fmla="*/ 406 h 463"/>
                <a:gd name="T16" fmla="*/ 235 w 314"/>
                <a:gd name="T17" fmla="*/ 348 h 463"/>
                <a:gd name="T18" fmla="*/ 156 w 314"/>
                <a:gd name="T19" fmla="*/ 233 h 463"/>
                <a:gd name="T20" fmla="*/ 78 w 314"/>
                <a:gd name="T21" fmla="*/ 117 h 463"/>
                <a:gd name="T22" fmla="*/ 39 w 314"/>
                <a:gd name="T23" fmla="*/ 59 h 463"/>
                <a:gd name="T24" fmla="*/ 0 w 314"/>
                <a:gd name="T25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463">
                  <a:moveTo>
                    <a:pt x="0" y="0"/>
                  </a:moveTo>
                  <a:lnTo>
                    <a:pt x="40" y="57"/>
                  </a:lnTo>
                  <a:lnTo>
                    <a:pt x="80" y="116"/>
                  </a:lnTo>
                  <a:lnTo>
                    <a:pt x="159" y="231"/>
                  </a:lnTo>
                  <a:lnTo>
                    <a:pt x="236" y="347"/>
                  </a:lnTo>
                  <a:lnTo>
                    <a:pt x="275" y="405"/>
                  </a:lnTo>
                  <a:lnTo>
                    <a:pt x="314" y="463"/>
                  </a:lnTo>
                  <a:lnTo>
                    <a:pt x="274" y="406"/>
                  </a:lnTo>
                  <a:lnTo>
                    <a:pt x="235" y="348"/>
                  </a:lnTo>
                  <a:lnTo>
                    <a:pt x="156" y="233"/>
                  </a:lnTo>
                  <a:lnTo>
                    <a:pt x="78" y="117"/>
                  </a:lnTo>
                  <a:lnTo>
                    <a:pt x="39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266"/>
            <p:cNvSpPr>
              <a:spLocks/>
            </p:cNvSpPr>
            <p:nvPr userDrawn="1"/>
          </p:nvSpPr>
          <p:spPr bwMode="auto">
            <a:xfrm>
              <a:off x="1949363" y="3268414"/>
              <a:ext cx="164560" cy="110196"/>
            </a:xfrm>
            <a:custGeom>
              <a:avLst/>
              <a:gdLst>
                <a:gd name="T0" fmla="*/ 0 w 224"/>
                <a:gd name="T1" fmla="*/ 0 h 150"/>
                <a:gd name="T2" fmla="*/ 28 w 224"/>
                <a:gd name="T3" fmla="*/ 19 h 150"/>
                <a:gd name="T4" fmla="*/ 57 w 224"/>
                <a:gd name="T5" fmla="*/ 37 h 150"/>
                <a:gd name="T6" fmla="*/ 112 w 224"/>
                <a:gd name="T7" fmla="*/ 74 h 150"/>
                <a:gd name="T8" fmla="*/ 168 w 224"/>
                <a:gd name="T9" fmla="*/ 112 h 150"/>
                <a:gd name="T10" fmla="*/ 196 w 224"/>
                <a:gd name="T11" fmla="*/ 131 h 150"/>
                <a:gd name="T12" fmla="*/ 224 w 224"/>
                <a:gd name="T13" fmla="*/ 150 h 150"/>
                <a:gd name="T14" fmla="*/ 195 w 224"/>
                <a:gd name="T15" fmla="*/ 132 h 150"/>
                <a:gd name="T16" fmla="*/ 167 w 224"/>
                <a:gd name="T17" fmla="*/ 113 h 150"/>
                <a:gd name="T18" fmla="*/ 111 w 224"/>
                <a:gd name="T19" fmla="*/ 76 h 150"/>
                <a:gd name="T20" fmla="*/ 55 w 224"/>
                <a:gd name="T21" fmla="*/ 39 h 150"/>
                <a:gd name="T22" fmla="*/ 28 w 224"/>
                <a:gd name="T23" fmla="*/ 20 h 150"/>
                <a:gd name="T24" fmla="*/ 0 w 224"/>
                <a:gd name="T2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150">
                  <a:moveTo>
                    <a:pt x="0" y="0"/>
                  </a:moveTo>
                  <a:lnTo>
                    <a:pt x="28" y="19"/>
                  </a:lnTo>
                  <a:lnTo>
                    <a:pt x="57" y="37"/>
                  </a:lnTo>
                  <a:lnTo>
                    <a:pt x="112" y="74"/>
                  </a:lnTo>
                  <a:lnTo>
                    <a:pt x="168" y="112"/>
                  </a:lnTo>
                  <a:lnTo>
                    <a:pt x="196" y="131"/>
                  </a:lnTo>
                  <a:lnTo>
                    <a:pt x="224" y="150"/>
                  </a:lnTo>
                  <a:lnTo>
                    <a:pt x="195" y="132"/>
                  </a:lnTo>
                  <a:lnTo>
                    <a:pt x="167" y="113"/>
                  </a:lnTo>
                  <a:lnTo>
                    <a:pt x="111" y="76"/>
                  </a:lnTo>
                  <a:lnTo>
                    <a:pt x="55" y="39"/>
                  </a:lnTo>
                  <a:lnTo>
                    <a:pt x="2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270"/>
            <p:cNvSpPr>
              <a:spLocks/>
            </p:cNvSpPr>
            <p:nvPr userDrawn="1"/>
          </p:nvSpPr>
          <p:spPr bwMode="auto">
            <a:xfrm>
              <a:off x="1356507" y="2332480"/>
              <a:ext cx="185130" cy="161621"/>
            </a:xfrm>
            <a:custGeom>
              <a:avLst/>
              <a:gdLst>
                <a:gd name="T0" fmla="*/ 252 w 252"/>
                <a:gd name="T1" fmla="*/ 220 h 220"/>
                <a:gd name="T2" fmla="*/ 220 w 252"/>
                <a:gd name="T3" fmla="*/ 193 h 220"/>
                <a:gd name="T4" fmla="*/ 189 w 252"/>
                <a:gd name="T5" fmla="*/ 166 h 220"/>
                <a:gd name="T6" fmla="*/ 125 w 252"/>
                <a:gd name="T7" fmla="*/ 111 h 220"/>
                <a:gd name="T8" fmla="*/ 63 w 252"/>
                <a:gd name="T9" fmla="*/ 56 h 220"/>
                <a:gd name="T10" fmla="*/ 31 w 252"/>
                <a:gd name="T11" fmla="*/ 28 h 220"/>
                <a:gd name="T12" fmla="*/ 0 w 252"/>
                <a:gd name="T13" fmla="*/ 0 h 220"/>
                <a:gd name="T14" fmla="*/ 32 w 252"/>
                <a:gd name="T15" fmla="*/ 27 h 220"/>
                <a:gd name="T16" fmla="*/ 64 w 252"/>
                <a:gd name="T17" fmla="*/ 54 h 220"/>
                <a:gd name="T18" fmla="*/ 127 w 252"/>
                <a:gd name="T19" fmla="*/ 109 h 220"/>
                <a:gd name="T20" fmla="*/ 190 w 252"/>
                <a:gd name="T21" fmla="*/ 164 h 220"/>
                <a:gd name="T22" fmla="*/ 221 w 252"/>
                <a:gd name="T23" fmla="*/ 192 h 220"/>
                <a:gd name="T24" fmla="*/ 252 w 252"/>
                <a:gd name="T2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220">
                  <a:moveTo>
                    <a:pt x="252" y="220"/>
                  </a:moveTo>
                  <a:lnTo>
                    <a:pt x="220" y="193"/>
                  </a:lnTo>
                  <a:lnTo>
                    <a:pt x="189" y="166"/>
                  </a:lnTo>
                  <a:lnTo>
                    <a:pt x="125" y="111"/>
                  </a:lnTo>
                  <a:lnTo>
                    <a:pt x="63" y="56"/>
                  </a:lnTo>
                  <a:lnTo>
                    <a:pt x="31" y="28"/>
                  </a:lnTo>
                  <a:lnTo>
                    <a:pt x="0" y="0"/>
                  </a:lnTo>
                  <a:lnTo>
                    <a:pt x="32" y="27"/>
                  </a:lnTo>
                  <a:lnTo>
                    <a:pt x="64" y="54"/>
                  </a:lnTo>
                  <a:lnTo>
                    <a:pt x="127" y="109"/>
                  </a:lnTo>
                  <a:lnTo>
                    <a:pt x="190" y="164"/>
                  </a:lnTo>
                  <a:lnTo>
                    <a:pt x="221" y="192"/>
                  </a:lnTo>
                  <a:lnTo>
                    <a:pt x="252" y="220"/>
                  </a:lnTo>
                  <a:close/>
                </a:path>
              </a:pathLst>
            </a:custGeom>
            <a:solidFill>
              <a:srgbClr val="72C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271"/>
            <p:cNvSpPr>
              <a:spLocks/>
            </p:cNvSpPr>
            <p:nvPr userDrawn="1"/>
          </p:nvSpPr>
          <p:spPr bwMode="auto">
            <a:xfrm>
              <a:off x="2501814" y="2215671"/>
              <a:ext cx="201292" cy="238024"/>
            </a:xfrm>
            <a:custGeom>
              <a:avLst/>
              <a:gdLst>
                <a:gd name="T0" fmla="*/ 0 w 274"/>
                <a:gd name="T1" fmla="*/ 324 h 324"/>
                <a:gd name="T2" fmla="*/ 34 w 274"/>
                <a:gd name="T3" fmla="*/ 283 h 324"/>
                <a:gd name="T4" fmla="*/ 68 w 274"/>
                <a:gd name="T5" fmla="*/ 242 h 324"/>
                <a:gd name="T6" fmla="*/ 136 w 274"/>
                <a:gd name="T7" fmla="*/ 161 h 324"/>
                <a:gd name="T8" fmla="*/ 205 w 274"/>
                <a:gd name="T9" fmla="*/ 80 h 324"/>
                <a:gd name="T10" fmla="*/ 239 w 274"/>
                <a:gd name="T11" fmla="*/ 39 h 324"/>
                <a:gd name="T12" fmla="*/ 274 w 274"/>
                <a:gd name="T13" fmla="*/ 0 h 324"/>
                <a:gd name="T14" fmla="*/ 240 w 274"/>
                <a:gd name="T15" fmla="*/ 41 h 324"/>
                <a:gd name="T16" fmla="*/ 206 w 274"/>
                <a:gd name="T17" fmla="*/ 81 h 324"/>
                <a:gd name="T18" fmla="*/ 138 w 274"/>
                <a:gd name="T19" fmla="*/ 163 h 324"/>
                <a:gd name="T20" fmla="*/ 69 w 274"/>
                <a:gd name="T21" fmla="*/ 243 h 324"/>
                <a:gd name="T22" fmla="*/ 35 w 274"/>
                <a:gd name="T23" fmla="*/ 284 h 324"/>
                <a:gd name="T24" fmla="*/ 0 w 274"/>
                <a:gd name="T25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324">
                  <a:moveTo>
                    <a:pt x="0" y="324"/>
                  </a:moveTo>
                  <a:lnTo>
                    <a:pt x="34" y="283"/>
                  </a:lnTo>
                  <a:lnTo>
                    <a:pt x="68" y="242"/>
                  </a:lnTo>
                  <a:lnTo>
                    <a:pt x="136" y="161"/>
                  </a:lnTo>
                  <a:lnTo>
                    <a:pt x="205" y="80"/>
                  </a:lnTo>
                  <a:lnTo>
                    <a:pt x="239" y="39"/>
                  </a:lnTo>
                  <a:lnTo>
                    <a:pt x="274" y="0"/>
                  </a:lnTo>
                  <a:lnTo>
                    <a:pt x="240" y="41"/>
                  </a:lnTo>
                  <a:lnTo>
                    <a:pt x="206" y="81"/>
                  </a:lnTo>
                  <a:lnTo>
                    <a:pt x="138" y="163"/>
                  </a:lnTo>
                  <a:lnTo>
                    <a:pt x="69" y="243"/>
                  </a:lnTo>
                  <a:lnTo>
                    <a:pt x="35" y="284"/>
                  </a:lnTo>
                  <a:lnTo>
                    <a:pt x="0" y="324"/>
                  </a:lnTo>
                  <a:close/>
                </a:path>
              </a:pathLst>
            </a:custGeom>
            <a:solidFill>
              <a:srgbClr val="7BB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72"/>
            <p:cNvSpPr>
              <a:spLocks/>
            </p:cNvSpPr>
            <p:nvPr userDrawn="1"/>
          </p:nvSpPr>
          <p:spPr bwMode="auto">
            <a:xfrm>
              <a:off x="3039572" y="2684373"/>
              <a:ext cx="127828" cy="163091"/>
            </a:xfrm>
            <a:custGeom>
              <a:avLst/>
              <a:gdLst>
                <a:gd name="T0" fmla="*/ 0 w 174"/>
                <a:gd name="T1" fmla="*/ 0 h 222"/>
                <a:gd name="T2" fmla="*/ 22 w 174"/>
                <a:gd name="T3" fmla="*/ 27 h 222"/>
                <a:gd name="T4" fmla="*/ 44 w 174"/>
                <a:gd name="T5" fmla="*/ 55 h 222"/>
                <a:gd name="T6" fmla="*/ 88 w 174"/>
                <a:gd name="T7" fmla="*/ 110 h 222"/>
                <a:gd name="T8" fmla="*/ 131 w 174"/>
                <a:gd name="T9" fmla="*/ 166 h 222"/>
                <a:gd name="T10" fmla="*/ 153 w 174"/>
                <a:gd name="T11" fmla="*/ 194 h 222"/>
                <a:gd name="T12" fmla="*/ 174 w 174"/>
                <a:gd name="T13" fmla="*/ 222 h 222"/>
                <a:gd name="T14" fmla="*/ 152 w 174"/>
                <a:gd name="T15" fmla="*/ 195 h 222"/>
                <a:gd name="T16" fmla="*/ 130 w 174"/>
                <a:gd name="T17" fmla="*/ 167 h 222"/>
                <a:gd name="T18" fmla="*/ 86 w 174"/>
                <a:gd name="T19" fmla="*/ 112 h 222"/>
                <a:gd name="T20" fmla="*/ 43 w 174"/>
                <a:gd name="T21" fmla="*/ 56 h 222"/>
                <a:gd name="T22" fmla="*/ 21 w 174"/>
                <a:gd name="T23" fmla="*/ 28 h 222"/>
                <a:gd name="T24" fmla="*/ 0 w 174"/>
                <a:gd name="T2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22">
                  <a:moveTo>
                    <a:pt x="0" y="0"/>
                  </a:moveTo>
                  <a:lnTo>
                    <a:pt x="22" y="27"/>
                  </a:lnTo>
                  <a:lnTo>
                    <a:pt x="44" y="55"/>
                  </a:lnTo>
                  <a:lnTo>
                    <a:pt x="88" y="110"/>
                  </a:lnTo>
                  <a:lnTo>
                    <a:pt x="131" y="166"/>
                  </a:lnTo>
                  <a:lnTo>
                    <a:pt x="153" y="194"/>
                  </a:lnTo>
                  <a:lnTo>
                    <a:pt x="174" y="222"/>
                  </a:lnTo>
                  <a:lnTo>
                    <a:pt x="152" y="195"/>
                  </a:lnTo>
                  <a:lnTo>
                    <a:pt x="130" y="167"/>
                  </a:lnTo>
                  <a:lnTo>
                    <a:pt x="86" y="112"/>
                  </a:lnTo>
                  <a:lnTo>
                    <a:pt x="43" y="56"/>
                  </a:ln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273"/>
            <p:cNvSpPr>
              <a:spLocks noEditPoints="1"/>
            </p:cNvSpPr>
            <p:nvPr userDrawn="1"/>
          </p:nvSpPr>
          <p:spPr bwMode="auto">
            <a:xfrm flipH="1">
              <a:off x="1151541" y="2361129"/>
              <a:ext cx="1360557" cy="1097555"/>
            </a:xfrm>
            <a:custGeom>
              <a:avLst/>
              <a:gdLst>
                <a:gd name="T0" fmla="*/ 1731 w 3216"/>
                <a:gd name="T1" fmla="*/ 45 h 2593"/>
                <a:gd name="T2" fmla="*/ 109 w 3216"/>
                <a:gd name="T3" fmla="*/ 1895 h 2593"/>
                <a:gd name="T4" fmla="*/ 1076 w 3216"/>
                <a:gd name="T5" fmla="*/ 2496 h 2593"/>
                <a:gd name="T6" fmla="*/ 2372 w 3216"/>
                <a:gd name="T7" fmla="*/ 1880 h 2593"/>
                <a:gd name="T8" fmla="*/ 1406 w 3216"/>
                <a:gd name="T9" fmla="*/ 2397 h 2593"/>
                <a:gd name="T10" fmla="*/ 3055 w 3216"/>
                <a:gd name="T11" fmla="*/ 1319 h 2593"/>
                <a:gd name="T12" fmla="*/ 2399 w 3216"/>
                <a:gd name="T13" fmla="*/ 1524 h 2593"/>
                <a:gd name="T14" fmla="*/ 2389 w 3216"/>
                <a:gd name="T15" fmla="*/ 1523 h 2593"/>
                <a:gd name="T16" fmla="*/ 1466 w 3216"/>
                <a:gd name="T17" fmla="*/ 2021 h 2593"/>
                <a:gd name="T18" fmla="*/ 1198 w 3216"/>
                <a:gd name="T19" fmla="*/ 2336 h 2593"/>
                <a:gd name="T20" fmla="*/ 423 w 3216"/>
                <a:gd name="T21" fmla="*/ 2033 h 2593"/>
                <a:gd name="T22" fmla="*/ 163 w 3216"/>
                <a:gd name="T23" fmla="*/ 1419 h 2593"/>
                <a:gd name="T24" fmla="*/ 1439 w 3216"/>
                <a:gd name="T25" fmla="*/ 100 h 2593"/>
                <a:gd name="T26" fmla="*/ 2862 w 3216"/>
                <a:gd name="T27" fmla="*/ 555 h 2593"/>
                <a:gd name="T28" fmla="*/ 1376 w 3216"/>
                <a:gd name="T29" fmla="*/ 2266 h 2593"/>
                <a:gd name="T30" fmla="*/ 1361 w 3216"/>
                <a:gd name="T31" fmla="*/ 2328 h 2593"/>
                <a:gd name="T32" fmla="*/ 730 w 3216"/>
                <a:gd name="T33" fmla="*/ 2370 h 2593"/>
                <a:gd name="T34" fmla="*/ 1166 w 3216"/>
                <a:gd name="T35" fmla="*/ 2304 h 2593"/>
                <a:gd name="T36" fmla="*/ 651 w 3216"/>
                <a:gd name="T37" fmla="*/ 2249 h 2593"/>
                <a:gd name="T38" fmla="*/ 664 w 3216"/>
                <a:gd name="T39" fmla="*/ 1935 h 2593"/>
                <a:gd name="T40" fmla="*/ 777 w 3216"/>
                <a:gd name="T41" fmla="*/ 2008 h 2593"/>
                <a:gd name="T42" fmla="*/ 903 w 3216"/>
                <a:gd name="T43" fmla="*/ 2156 h 2593"/>
                <a:gd name="T44" fmla="*/ 1083 w 3216"/>
                <a:gd name="T45" fmla="*/ 2153 h 2593"/>
                <a:gd name="T46" fmla="*/ 799 w 3216"/>
                <a:gd name="T47" fmla="*/ 2239 h 2593"/>
                <a:gd name="T48" fmla="*/ 784 w 3216"/>
                <a:gd name="T49" fmla="*/ 2350 h 2593"/>
                <a:gd name="T50" fmla="*/ 191 w 3216"/>
                <a:gd name="T51" fmla="*/ 1883 h 2593"/>
                <a:gd name="T52" fmla="*/ 358 w 3216"/>
                <a:gd name="T53" fmla="*/ 1959 h 2593"/>
                <a:gd name="T54" fmla="*/ 201 w 3216"/>
                <a:gd name="T55" fmla="*/ 1805 h 2593"/>
                <a:gd name="T56" fmla="*/ 1934 w 3216"/>
                <a:gd name="T57" fmla="*/ 1300 h 2593"/>
                <a:gd name="T58" fmla="*/ 1243 w 3216"/>
                <a:gd name="T59" fmla="*/ 932 h 2593"/>
                <a:gd name="T60" fmla="*/ 974 w 3216"/>
                <a:gd name="T61" fmla="*/ 478 h 2593"/>
                <a:gd name="T62" fmla="*/ 1042 w 3216"/>
                <a:gd name="T63" fmla="*/ 334 h 2593"/>
                <a:gd name="T64" fmla="*/ 778 w 3216"/>
                <a:gd name="T65" fmla="*/ 766 h 2593"/>
                <a:gd name="T66" fmla="*/ 1452 w 3216"/>
                <a:gd name="T67" fmla="*/ 1210 h 2593"/>
                <a:gd name="T68" fmla="*/ 514 w 3216"/>
                <a:gd name="T69" fmla="*/ 1368 h 2593"/>
                <a:gd name="T70" fmla="*/ 477 w 3216"/>
                <a:gd name="T71" fmla="*/ 1422 h 2593"/>
                <a:gd name="T72" fmla="*/ 329 w 3216"/>
                <a:gd name="T73" fmla="*/ 1501 h 2593"/>
                <a:gd name="T74" fmla="*/ 1859 w 3216"/>
                <a:gd name="T75" fmla="*/ 1442 h 2593"/>
                <a:gd name="T76" fmla="*/ 1090 w 3216"/>
                <a:gd name="T77" fmla="*/ 647 h 2593"/>
                <a:gd name="T78" fmla="*/ 1045 w 3216"/>
                <a:gd name="T79" fmla="*/ 984 h 2593"/>
                <a:gd name="T80" fmla="*/ 1405 w 3216"/>
                <a:gd name="T81" fmla="*/ 965 h 2593"/>
                <a:gd name="T82" fmla="*/ 1594 w 3216"/>
                <a:gd name="T83" fmla="*/ 1665 h 2593"/>
                <a:gd name="T84" fmla="*/ 973 w 3216"/>
                <a:gd name="T85" fmla="*/ 1745 h 2593"/>
                <a:gd name="T86" fmla="*/ 1808 w 3216"/>
                <a:gd name="T87" fmla="*/ 1979 h 2593"/>
                <a:gd name="T88" fmla="*/ 1714 w 3216"/>
                <a:gd name="T89" fmla="*/ 2037 h 2593"/>
                <a:gd name="T90" fmla="*/ 1339 w 3216"/>
                <a:gd name="T91" fmla="*/ 239 h 2593"/>
                <a:gd name="T92" fmla="*/ 2010 w 3216"/>
                <a:gd name="T93" fmla="*/ 1092 h 2593"/>
                <a:gd name="T94" fmla="*/ 1259 w 3216"/>
                <a:gd name="T95" fmla="*/ 304 h 2593"/>
                <a:gd name="T96" fmla="*/ 2027 w 3216"/>
                <a:gd name="T97" fmla="*/ 966 h 2593"/>
                <a:gd name="T98" fmla="*/ 2535 w 3216"/>
                <a:gd name="T99" fmla="*/ 1369 h 2593"/>
                <a:gd name="T100" fmla="*/ 2408 w 3216"/>
                <a:gd name="T101" fmla="*/ 1170 h 2593"/>
                <a:gd name="T102" fmla="*/ 2484 w 3216"/>
                <a:gd name="T103" fmla="*/ 610 h 2593"/>
                <a:gd name="T104" fmla="*/ 2579 w 3216"/>
                <a:gd name="T105" fmla="*/ 1231 h 2593"/>
                <a:gd name="T106" fmla="*/ 2426 w 3216"/>
                <a:gd name="T107" fmla="*/ 552 h 2593"/>
                <a:gd name="T108" fmla="*/ 2193 w 3216"/>
                <a:gd name="T109" fmla="*/ 678 h 2593"/>
                <a:gd name="T110" fmla="*/ 1578 w 3216"/>
                <a:gd name="T111" fmla="*/ 189 h 2593"/>
                <a:gd name="T112" fmla="*/ 2678 w 3216"/>
                <a:gd name="T113" fmla="*/ 516 h 2593"/>
                <a:gd name="T114" fmla="*/ 2773 w 3216"/>
                <a:gd name="T115" fmla="*/ 1139 h 2593"/>
                <a:gd name="T116" fmla="*/ 2870 w 3216"/>
                <a:gd name="T117" fmla="*/ 1096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16" h="2593">
                  <a:moveTo>
                    <a:pt x="3158" y="1072"/>
                  </a:moveTo>
                  <a:cubicBezTo>
                    <a:pt x="3182" y="1048"/>
                    <a:pt x="3186" y="1027"/>
                    <a:pt x="3181" y="1001"/>
                  </a:cubicBezTo>
                  <a:cubicBezTo>
                    <a:pt x="3169" y="948"/>
                    <a:pt x="3114" y="938"/>
                    <a:pt x="3114" y="938"/>
                  </a:cubicBezTo>
                  <a:cubicBezTo>
                    <a:pt x="3195" y="779"/>
                    <a:pt x="3083" y="746"/>
                    <a:pt x="3065" y="736"/>
                  </a:cubicBezTo>
                  <a:cubicBezTo>
                    <a:pt x="3048" y="726"/>
                    <a:pt x="3018" y="723"/>
                    <a:pt x="3015" y="676"/>
                  </a:cubicBezTo>
                  <a:cubicBezTo>
                    <a:pt x="3011" y="627"/>
                    <a:pt x="3001" y="590"/>
                    <a:pt x="2972" y="565"/>
                  </a:cubicBezTo>
                  <a:cubicBezTo>
                    <a:pt x="2938" y="536"/>
                    <a:pt x="2904" y="528"/>
                    <a:pt x="2873" y="525"/>
                  </a:cubicBezTo>
                  <a:cubicBezTo>
                    <a:pt x="2847" y="522"/>
                    <a:pt x="2841" y="529"/>
                    <a:pt x="2829" y="475"/>
                  </a:cubicBezTo>
                  <a:cubicBezTo>
                    <a:pt x="2820" y="428"/>
                    <a:pt x="2801" y="397"/>
                    <a:pt x="2773" y="375"/>
                  </a:cubicBezTo>
                  <a:cubicBezTo>
                    <a:pt x="2704" y="319"/>
                    <a:pt x="2613" y="331"/>
                    <a:pt x="2613" y="331"/>
                  </a:cubicBezTo>
                  <a:cubicBezTo>
                    <a:pt x="2567" y="176"/>
                    <a:pt x="2391" y="219"/>
                    <a:pt x="2391" y="219"/>
                  </a:cubicBezTo>
                  <a:cubicBezTo>
                    <a:pt x="2296" y="61"/>
                    <a:pt x="2128" y="129"/>
                    <a:pt x="2129" y="130"/>
                  </a:cubicBezTo>
                  <a:cubicBezTo>
                    <a:pt x="2018" y="0"/>
                    <a:pt x="1891" y="46"/>
                    <a:pt x="1843" y="62"/>
                  </a:cubicBezTo>
                  <a:cubicBezTo>
                    <a:pt x="1809" y="74"/>
                    <a:pt x="1800" y="81"/>
                    <a:pt x="1731" y="45"/>
                  </a:cubicBezTo>
                  <a:cubicBezTo>
                    <a:pt x="1662" y="9"/>
                    <a:pt x="1582" y="12"/>
                    <a:pt x="1494" y="66"/>
                  </a:cubicBezTo>
                  <a:cubicBezTo>
                    <a:pt x="1472" y="80"/>
                    <a:pt x="1469" y="80"/>
                    <a:pt x="1424" y="72"/>
                  </a:cubicBezTo>
                  <a:cubicBezTo>
                    <a:pt x="1380" y="63"/>
                    <a:pt x="1311" y="58"/>
                    <a:pt x="1232" y="129"/>
                  </a:cubicBezTo>
                  <a:cubicBezTo>
                    <a:pt x="1230" y="130"/>
                    <a:pt x="1126" y="118"/>
                    <a:pt x="1066" y="209"/>
                  </a:cubicBezTo>
                  <a:cubicBezTo>
                    <a:pt x="1042" y="245"/>
                    <a:pt x="1065" y="257"/>
                    <a:pt x="944" y="264"/>
                  </a:cubicBezTo>
                  <a:cubicBezTo>
                    <a:pt x="790" y="273"/>
                    <a:pt x="724" y="404"/>
                    <a:pt x="724" y="404"/>
                  </a:cubicBezTo>
                  <a:cubicBezTo>
                    <a:pt x="664" y="385"/>
                    <a:pt x="608" y="407"/>
                    <a:pt x="559" y="444"/>
                  </a:cubicBezTo>
                  <a:cubicBezTo>
                    <a:pt x="480" y="503"/>
                    <a:pt x="479" y="605"/>
                    <a:pt x="479" y="605"/>
                  </a:cubicBezTo>
                  <a:cubicBezTo>
                    <a:pt x="265" y="666"/>
                    <a:pt x="298" y="841"/>
                    <a:pt x="298" y="841"/>
                  </a:cubicBezTo>
                  <a:cubicBezTo>
                    <a:pt x="155" y="925"/>
                    <a:pt x="220" y="1094"/>
                    <a:pt x="220" y="1094"/>
                  </a:cubicBezTo>
                  <a:cubicBezTo>
                    <a:pt x="55" y="1213"/>
                    <a:pt x="133" y="1380"/>
                    <a:pt x="133" y="1380"/>
                  </a:cubicBezTo>
                  <a:cubicBezTo>
                    <a:pt x="0" y="1517"/>
                    <a:pt x="109" y="1596"/>
                    <a:pt x="109" y="1596"/>
                  </a:cubicBezTo>
                  <a:cubicBezTo>
                    <a:pt x="32" y="1716"/>
                    <a:pt x="92" y="1812"/>
                    <a:pt x="92" y="1812"/>
                  </a:cubicBezTo>
                  <a:cubicBezTo>
                    <a:pt x="92" y="1812"/>
                    <a:pt x="84" y="1863"/>
                    <a:pt x="109" y="1895"/>
                  </a:cubicBezTo>
                  <a:cubicBezTo>
                    <a:pt x="146" y="1943"/>
                    <a:pt x="184" y="1934"/>
                    <a:pt x="184" y="1934"/>
                  </a:cubicBezTo>
                  <a:cubicBezTo>
                    <a:pt x="188" y="1985"/>
                    <a:pt x="215" y="2009"/>
                    <a:pt x="246" y="2019"/>
                  </a:cubicBezTo>
                  <a:cubicBezTo>
                    <a:pt x="286" y="2031"/>
                    <a:pt x="327" y="2020"/>
                    <a:pt x="343" y="2004"/>
                  </a:cubicBezTo>
                  <a:cubicBezTo>
                    <a:pt x="381" y="1967"/>
                    <a:pt x="424" y="1978"/>
                    <a:pt x="424" y="1978"/>
                  </a:cubicBezTo>
                  <a:cubicBezTo>
                    <a:pt x="373" y="2017"/>
                    <a:pt x="400" y="2043"/>
                    <a:pt x="412" y="2052"/>
                  </a:cubicBezTo>
                  <a:cubicBezTo>
                    <a:pt x="425" y="2060"/>
                    <a:pt x="420" y="2074"/>
                    <a:pt x="420" y="2074"/>
                  </a:cubicBezTo>
                  <a:cubicBezTo>
                    <a:pt x="357" y="2162"/>
                    <a:pt x="447" y="2193"/>
                    <a:pt x="447" y="2193"/>
                  </a:cubicBezTo>
                  <a:cubicBezTo>
                    <a:pt x="419" y="2213"/>
                    <a:pt x="402" y="2247"/>
                    <a:pt x="430" y="2283"/>
                  </a:cubicBezTo>
                  <a:cubicBezTo>
                    <a:pt x="482" y="2350"/>
                    <a:pt x="575" y="2321"/>
                    <a:pt x="575" y="2321"/>
                  </a:cubicBezTo>
                  <a:cubicBezTo>
                    <a:pt x="545" y="2409"/>
                    <a:pt x="631" y="2422"/>
                    <a:pt x="631" y="2422"/>
                  </a:cubicBezTo>
                  <a:cubicBezTo>
                    <a:pt x="640" y="2504"/>
                    <a:pt x="740" y="2489"/>
                    <a:pt x="740" y="2489"/>
                  </a:cubicBezTo>
                  <a:cubicBezTo>
                    <a:pt x="774" y="2593"/>
                    <a:pt x="868" y="2563"/>
                    <a:pt x="868" y="2563"/>
                  </a:cubicBezTo>
                  <a:cubicBezTo>
                    <a:pt x="911" y="2589"/>
                    <a:pt x="946" y="2585"/>
                    <a:pt x="988" y="2570"/>
                  </a:cubicBezTo>
                  <a:cubicBezTo>
                    <a:pt x="1044" y="2549"/>
                    <a:pt x="1065" y="2517"/>
                    <a:pt x="1076" y="2496"/>
                  </a:cubicBezTo>
                  <a:cubicBezTo>
                    <a:pt x="1082" y="2486"/>
                    <a:pt x="1090" y="2483"/>
                    <a:pt x="1107" y="2482"/>
                  </a:cubicBezTo>
                  <a:cubicBezTo>
                    <a:pt x="1178" y="2474"/>
                    <a:pt x="1187" y="2412"/>
                    <a:pt x="1187" y="2412"/>
                  </a:cubicBezTo>
                  <a:cubicBezTo>
                    <a:pt x="1207" y="2470"/>
                    <a:pt x="1277" y="2436"/>
                    <a:pt x="1277" y="2436"/>
                  </a:cubicBezTo>
                  <a:cubicBezTo>
                    <a:pt x="1354" y="2478"/>
                    <a:pt x="1407" y="2427"/>
                    <a:pt x="1416" y="2405"/>
                  </a:cubicBezTo>
                  <a:cubicBezTo>
                    <a:pt x="1420" y="2394"/>
                    <a:pt x="1423" y="2395"/>
                    <a:pt x="1444" y="2381"/>
                  </a:cubicBezTo>
                  <a:cubicBezTo>
                    <a:pt x="1494" y="2349"/>
                    <a:pt x="1461" y="2306"/>
                    <a:pt x="1461" y="2306"/>
                  </a:cubicBezTo>
                  <a:cubicBezTo>
                    <a:pt x="1520" y="2299"/>
                    <a:pt x="1524" y="2249"/>
                    <a:pt x="1519" y="2230"/>
                  </a:cubicBezTo>
                  <a:cubicBezTo>
                    <a:pt x="1511" y="2205"/>
                    <a:pt x="1509" y="2168"/>
                    <a:pt x="1578" y="2123"/>
                  </a:cubicBezTo>
                  <a:cubicBezTo>
                    <a:pt x="1623" y="2094"/>
                    <a:pt x="1689" y="2093"/>
                    <a:pt x="1723" y="2111"/>
                  </a:cubicBezTo>
                  <a:cubicBezTo>
                    <a:pt x="1744" y="2121"/>
                    <a:pt x="1759" y="2138"/>
                    <a:pt x="1774" y="2150"/>
                  </a:cubicBezTo>
                  <a:cubicBezTo>
                    <a:pt x="1860" y="2220"/>
                    <a:pt x="1964" y="2140"/>
                    <a:pt x="1998" y="2107"/>
                  </a:cubicBezTo>
                  <a:cubicBezTo>
                    <a:pt x="2036" y="2070"/>
                    <a:pt x="2075" y="2096"/>
                    <a:pt x="2110" y="2103"/>
                  </a:cubicBezTo>
                  <a:cubicBezTo>
                    <a:pt x="2145" y="2109"/>
                    <a:pt x="2227" y="2113"/>
                    <a:pt x="2294" y="2071"/>
                  </a:cubicBezTo>
                  <a:cubicBezTo>
                    <a:pt x="2427" y="1987"/>
                    <a:pt x="2372" y="1880"/>
                    <a:pt x="2372" y="1880"/>
                  </a:cubicBezTo>
                  <a:cubicBezTo>
                    <a:pt x="2478" y="1856"/>
                    <a:pt x="2508" y="1792"/>
                    <a:pt x="2510" y="1743"/>
                  </a:cubicBezTo>
                  <a:cubicBezTo>
                    <a:pt x="2514" y="1646"/>
                    <a:pt x="2434" y="1602"/>
                    <a:pt x="2434" y="1602"/>
                  </a:cubicBezTo>
                  <a:cubicBezTo>
                    <a:pt x="2457" y="1597"/>
                    <a:pt x="2471" y="1585"/>
                    <a:pt x="2471" y="1585"/>
                  </a:cubicBezTo>
                  <a:cubicBezTo>
                    <a:pt x="2558" y="1682"/>
                    <a:pt x="2644" y="1586"/>
                    <a:pt x="2644" y="1586"/>
                  </a:cubicBezTo>
                  <a:cubicBezTo>
                    <a:pt x="2704" y="1618"/>
                    <a:pt x="2766" y="1609"/>
                    <a:pt x="2808" y="1597"/>
                  </a:cubicBezTo>
                  <a:cubicBezTo>
                    <a:pt x="2903" y="1569"/>
                    <a:pt x="2929" y="1493"/>
                    <a:pt x="2929" y="1493"/>
                  </a:cubicBezTo>
                  <a:cubicBezTo>
                    <a:pt x="2998" y="1495"/>
                    <a:pt x="3042" y="1474"/>
                    <a:pt x="3072" y="1444"/>
                  </a:cubicBezTo>
                  <a:cubicBezTo>
                    <a:pt x="3135" y="1382"/>
                    <a:pt x="3105" y="1300"/>
                    <a:pt x="3105" y="1300"/>
                  </a:cubicBezTo>
                  <a:cubicBezTo>
                    <a:pt x="3165" y="1273"/>
                    <a:pt x="3184" y="1249"/>
                    <a:pt x="3191" y="1208"/>
                  </a:cubicBezTo>
                  <a:cubicBezTo>
                    <a:pt x="3202" y="1139"/>
                    <a:pt x="3158" y="1072"/>
                    <a:pt x="3158" y="1072"/>
                  </a:cubicBezTo>
                  <a:close/>
                  <a:moveTo>
                    <a:pt x="1505" y="2219"/>
                  </a:moveTo>
                  <a:cubicBezTo>
                    <a:pt x="1515" y="2277"/>
                    <a:pt x="1444" y="2299"/>
                    <a:pt x="1444" y="2299"/>
                  </a:cubicBezTo>
                  <a:cubicBezTo>
                    <a:pt x="1471" y="2344"/>
                    <a:pt x="1438" y="2373"/>
                    <a:pt x="1423" y="2380"/>
                  </a:cubicBezTo>
                  <a:cubicBezTo>
                    <a:pt x="1414" y="2384"/>
                    <a:pt x="1414" y="2384"/>
                    <a:pt x="1406" y="2397"/>
                  </a:cubicBezTo>
                  <a:cubicBezTo>
                    <a:pt x="1393" y="2415"/>
                    <a:pt x="1376" y="2426"/>
                    <a:pt x="1351" y="2432"/>
                  </a:cubicBezTo>
                  <a:cubicBezTo>
                    <a:pt x="1297" y="2444"/>
                    <a:pt x="1265" y="2416"/>
                    <a:pt x="1265" y="2416"/>
                  </a:cubicBezTo>
                  <a:cubicBezTo>
                    <a:pt x="1267" y="2423"/>
                    <a:pt x="1271" y="2428"/>
                    <a:pt x="1271" y="2428"/>
                  </a:cubicBezTo>
                  <a:cubicBezTo>
                    <a:pt x="1248" y="2436"/>
                    <a:pt x="1196" y="2427"/>
                    <a:pt x="1191" y="2400"/>
                  </a:cubicBezTo>
                  <a:cubicBezTo>
                    <a:pt x="1191" y="2397"/>
                    <a:pt x="1198" y="2385"/>
                    <a:pt x="1204" y="2374"/>
                  </a:cubicBezTo>
                  <a:cubicBezTo>
                    <a:pt x="1213" y="2357"/>
                    <a:pt x="1212" y="2347"/>
                    <a:pt x="1223" y="2331"/>
                  </a:cubicBezTo>
                  <a:cubicBezTo>
                    <a:pt x="1234" y="2317"/>
                    <a:pt x="1250" y="2306"/>
                    <a:pt x="1266" y="2298"/>
                  </a:cubicBezTo>
                  <a:cubicBezTo>
                    <a:pt x="1301" y="2280"/>
                    <a:pt x="1329" y="2254"/>
                    <a:pt x="1328" y="2220"/>
                  </a:cubicBezTo>
                  <a:cubicBezTo>
                    <a:pt x="1326" y="2179"/>
                    <a:pt x="1352" y="2147"/>
                    <a:pt x="1363" y="2140"/>
                  </a:cubicBezTo>
                  <a:cubicBezTo>
                    <a:pt x="1371" y="2134"/>
                    <a:pt x="1391" y="2113"/>
                    <a:pt x="1412" y="2129"/>
                  </a:cubicBezTo>
                  <a:cubicBezTo>
                    <a:pt x="1449" y="2157"/>
                    <a:pt x="1529" y="2151"/>
                    <a:pt x="1529" y="2151"/>
                  </a:cubicBezTo>
                  <a:cubicBezTo>
                    <a:pt x="1512" y="2169"/>
                    <a:pt x="1499" y="2185"/>
                    <a:pt x="1505" y="2219"/>
                  </a:cubicBezTo>
                  <a:close/>
                  <a:moveTo>
                    <a:pt x="3105" y="1273"/>
                  </a:moveTo>
                  <a:cubicBezTo>
                    <a:pt x="3070" y="1286"/>
                    <a:pt x="3067" y="1294"/>
                    <a:pt x="3055" y="1319"/>
                  </a:cubicBezTo>
                  <a:cubicBezTo>
                    <a:pt x="3044" y="1345"/>
                    <a:pt x="3036" y="1360"/>
                    <a:pt x="2972" y="1366"/>
                  </a:cubicBezTo>
                  <a:cubicBezTo>
                    <a:pt x="2972" y="1366"/>
                    <a:pt x="3012" y="1383"/>
                    <a:pt x="3045" y="1367"/>
                  </a:cubicBezTo>
                  <a:cubicBezTo>
                    <a:pt x="3062" y="1359"/>
                    <a:pt x="3068" y="1345"/>
                    <a:pt x="3072" y="1333"/>
                  </a:cubicBezTo>
                  <a:cubicBezTo>
                    <a:pt x="3076" y="1321"/>
                    <a:pt x="3084" y="1308"/>
                    <a:pt x="3099" y="1302"/>
                  </a:cubicBezTo>
                  <a:cubicBezTo>
                    <a:pt x="3099" y="1302"/>
                    <a:pt x="3104" y="1465"/>
                    <a:pt x="2935" y="1480"/>
                  </a:cubicBezTo>
                  <a:cubicBezTo>
                    <a:pt x="2935" y="1480"/>
                    <a:pt x="2941" y="1460"/>
                    <a:pt x="2938" y="1430"/>
                  </a:cubicBezTo>
                  <a:cubicBezTo>
                    <a:pt x="2938" y="1430"/>
                    <a:pt x="2932" y="1520"/>
                    <a:pt x="2820" y="1567"/>
                  </a:cubicBezTo>
                  <a:cubicBezTo>
                    <a:pt x="2773" y="1587"/>
                    <a:pt x="2698" y="1605"/>
                    <a:pt x="2621" y="1558"/>
                  </a:cubicBezTo>
                  <a:cubicBezTo>
                    <a:pt x="2621" y="1558"/>
                    <a:pt x="2625" y="1570"/>
                    <a:pt x="2633" y="1578"/>
                  </a:cubicBezTo>
                  <a:cubicBezTo>
                    <a:pt x="2633" y="1578"/>
                    <a:pt x="2555" y="1639"/>
                    <a:pt x="2476" y="1582"/>
                  </a:cubicBezTo>
                  <a:cubicBezTo>
                    <a:pt x="2476" y="1582"/>
                    <a:pt x="2479" y="1580"/>
                    <a:pt x="2485" y="1573"/>
                  </a:cubicBezTo>
                  <a:cubicBezTo>
                    <a:pt x="2485" y="1573"/>
                    <a:pt x="2416" y="1599"/>
                    <a:pt x="2376" y="1580"/>
                  </a:cubicBezTo>
                  <a:cubicBezTo>
                    <a:pt x="2357" y="1571"/>
                    <a:pt x="2355" y="1558"/>
                    <a:pt x="2364" y="1547"/>
                  </a:cubicBezTo>
                  <a:cubicBezTo>
                    <a:pt x="2372" y="1537"/>
                    <a:pt x="2387" y="1529"/>
                    <a:pt x="2399" y="1524"/>
                  </a:cubicBezTo>
                  <a:cubicBezTo>
                    <a:pt x="2399" y="1524"/>
                    <a:pt x="2419" y="1527"/>
                    <a:pt x="2442" y="1512"/>
                  </a:cubicBezTo>
                  <a:cubicBezTo>
                    <a:pt x="2442" y="1512"/>
                    <a:pt x="2377" y="1522"/>
                    <a:pt x="2342" y="1491"/>
                  </a:cubicBezTo>
                  <a:cubicBezTo>
                    <a:pt x="2342" y="1491"/>
                    <a:pt x="2282" y="1574"/>
                    <a:pt x="2135" y="1516"/>
                  </a:cubicBezTo>
                  <a:cubicBezTo>
                    <a:pt x="2135" y="1516"/>
                    <a:pt x="2151" y="1539"/>
                    <a:pt x="2205" y="1550"/>
                  </a:cubicBezTo>
                  <a:cubicBezTo>
                    <a:pt x="2205" y="1550"/>
                    <a:pt x="2169" y="1609"/>
                    <a:pt x="2074" y="1597"/>
                  </a:cubicBezTo>
                  <a:cubicBezTo>
                    <a:pt x="2074" y="1597"/>
                    <a:pt x="2051" y="1537"/>
                    <a:pt x="1977" y="1500"/>
                  </a:cubicBezTo>
                  <a:cubicBezTo>
                    <a:pt x="1940" y="1481"/>
                    <a:pt x="1889" y="1465"/>
                    <a:pt x="1822" y="1472"/>
                  </a:cubicBezTo>
                  <a:cubicBezTo>
                    <a:pt x="1822" y="1472"/>
                    <a:pt x="2028" y="1495"/>
                    <a:pt x="2052" y="1618"/>
                  </a:cubicBezTo>
                  <a:cubicBezTo>
                    <a:pt x="2076" y="1741"/>
                    <a:pt x="1885" y="1797"/>
                    <a:pt x="1795" y="1772"/>
                  </a:cubicBezTo>
                  <a:cubicBezTo>
                    <a:pt x="1795" y="1772"/>
                    <a:pt x="1807" y="1780"/>
                    <a:pt x="1830" y="1786"/>
                  </a:cubicBezTo>
                  <a:cubicBezTo>
                    <a:pt x="1862" y="1795"/>
                    <a:pt x="2092" y="1798"/>
                    <a:pt x="2078" y="1617"/>
                  </a:cubicBezTo>
                  <a:cubicBezTo>
                    <a:pt x="2078" y="1617"/>
                    <a:pt x="2178" y="1655"/>
                    <a:pt x="2224" y="1552"/>
                  </a:cubicBezTo>
                  <a:cubicBezTo>
                    <a:pt x="2223" y="1553"/>
                    <a:pt x="2311" y="1561"/>
                    <a:pt x="2343" y="1505"/>
                  </a:cubicBezTo>
                  <a:cubicBezTo>
                    <a:pt x="2343" y="1505"/>
                    <a:pt x="2357" y="1530"/>
                    <a:pt x="2389" y="1523"/>
                  </a:cubicBezTo>
                  <a:cubicBezTo>
                    <a:pt x="2389" y="1523"/>
                    <a:pt x="2369" y="1529"/>
                    <a:pt x="2355" y="1543"/>
                  </a:cubicBezTo>
                  <a:cubicBezTo>
                    <a:pt x="2341" y="1557"/>
                    <a:pt x="2334" y="1579"/>
                    <a:pt x="2352" y="1594"/>
                  </a:cubicBezTo>
                  <a:cubicBezTo>
                    <a:pt x="2374" y="1614"/>
                    <a:pt x="2404" y="1610"/>
                    <a:pt x="2404" y="1610"/>
                  </a:cubicBezTo>
                  <a:cubicBezTo>
                    <a:pt x="2404" y="1610"/>
                    <a:pt x="2483" y="1644"/>
                    <a:pt x="2482" y="1734"/>
                  </a:cubicBezTo>
                  <a:cubicBezTo>
                    <a:pt x="2481" y="1796"/>
                    <a:pt x="2452" y="1843"/>
                    <a:pt x="2370" y="1874"/>
                  </a:cubicBezTo>
                  <a:cubicBezTo>
                    <a:pt x="2370" y="1874"/>
                    <a:pt x="2325" y="1782"/>
                    <a:pt x="2225" y="1794"/>
                  </a:cubicBezTo>
                  <a:cubicBezTo>
                    <a:pt x="2225" y="1794"/>
                    <a:pt x="2402" y="1821"/>
                    <a:pt x="2348" y="1975"/>
                  </a:cubicBezTo>
                  <a:cubicBezTo>
                    <a:pt x="2323" y="2048"/>
                    <a:pt x="2195" y="2106"/>
                    <a:pt x="2109" y="2089"/>
                  </a:cubicBezTo>
                  <a:cubicBezTo>
                    <a:pt x="2063" y="2080"/>
                    <a:pt x="2035" y="2056"/>
                    <a:pt x="1988" y="2095"/>
                  </a:cubicBezTo>
                  <a:cubicBezTo>
                    <a:pt x="1956" y="2122"/>
                    <a:pt x="1901" y="2154"/>
                    <a:pt x="1845" y="2148"/>
                  </a:cubicBezTo>
                  <a:cubicBezTo>
                    <a:pt x="1783" y="2142"/>
                    <a:pt x="1767" y="2128"/>
                    <a:pt x="1742" y="2103"/>
                  </a:cubicBezTo>
                  <a:cubicBezTo>
                    <a:pt x="1714" y="2076"/>
                    <a:pt x="1655" y="2054"/>
                    <a:pt x="1588" y="2099"/>
                  </a:cubicBezTo>
                  <a:cubicBezTo>
                    <a:pt x="1556" y="2121"/>
                    <a:pt x="1462" y="2136"/>
                    <a:pt x="1404" y="2087"/>
                  </a:cubicBezTo>
                  <a:cubicBezTo>
                    <a:pt x="1404" y="2087"/>
                    <a:pt x="1452" y="2060"/>
                    <a:pt x="1466" y="2021"/>
                  </a:cubicBezTo>
                  <a:cubicBezTo>
                    <a:pt x="1466" y="2021"/>
                    <a:pt x="1393" y="2135"/>
                    <a:pt x="1256" y="2059"/>
                  </a:cubicBezTo>
                  <a:cubicBezTo>
                    <a:pt x="1214" y="2036"/>
                    <a:pt x="1172" y="2011"/>
                    <a:pt x="1102" y="2025"/>
                  </a:cubicBezTo>
                  <a:cubicBezTo>
                    <a:pt x="1043" y="2037"/>
                    <a:pt x="853" y="2068"/>
                    <a:pt x="775" y="1903"/>
                  </a:cubicBezTo>
                  <a:cubicBezTo>
                    <a:pt x="775" y="1903"/>
                    <a:pt x="794" y="2019"/>
                    <a:pt x="914" y="2052"/>
                  </a:cubicBezTo>
                  <a:cubicBezTo>
                    <a:pt x="959" y="2064"/>
                    <a:pt x="1020" y="2062"/>
                    <a:pt x="1097" y="2041"/>
                  </a:cubicBezTo>
                  <a:cubicBezTo>
                    <a:pt x="1097" y="2041"/>
                    <a:pt x="1104" y="2090"/>
                    <a:pt x="1165" y="2062"/>
                  </a:cubicBezTo>
                  <a:cubicBezTo>
                    <a:pt x="1165" y="2062"/>
                    <a:pt x="1155" y="2091"/>
                    <a:pt x="1172" y="2094"/>
                  </a:cubicBezTo>
                  <a:cubicBezTo>
                    <a:pt x="1189" y="2097"/>
                    <a:pt x="1201" y="2093"/>
                    <a:pt x="1215" y="2087"/>
                  </a:cubicBezTo>
                  <a:cubicBezTo>
                    <a:pt x="1229" y="2080"/>
                    <a:pt x="1248" y="2075"/>
                    <a:pt x="1259" y="2087"/>
                  </a:cubicBezTo>
                  <a:cubicBezTo>
                    <a:pt x="1275" y="2102"/>
                    <a:pt x="1292" y="2107"/>
                    <a:pt x="1326" y="2105"/>
                  </a:cubicBezTo>
                  <a:cubicBezTo>
                    <a:pt x="1361" y="2107"/>
                    <a:pt x="1347" y="2138"/>
                    <a:pt x="1337" y="2150"/>
                  </a:cubicBezTo>
                  <a:cubicBezTo>
                    <a:pt x="1337" y="2150"/>
                    <a:pt x="1307" y="2187"/>
                    <a:pt x="1309" y="2214"/>
                  </a:cubicBezTo>
                  <a:cubicBezTo>
                    <a:pt x="1311" y="2248"/>
                    <a:pt x="1289" y="2282"/>
                    <a:pt x="1256" y="2294"/>
                  </a:cubicBezTo>
                  <a:cubicBezTo>
                    <a:pt x="1224" y="2306"/>
                    <a:pt x="1205" y="2311"/>
                    <a:pt x="1198" y="2336"/>
                  </a:cubicBezTo>
                  <a:cubicBezTo>
                    <a:pt x="1189" y="2371"/>
                    <a:pt x="1163" y="2452"/>
                    <a:pt x="1104" y="2465"/>
                  </a:cubicBezTo>
                  <a:cubicBezTo>
                    <a:pt x="1070" y="2473"/>
                    <a:pt x="1068" y="2479"/>
                    <a:pt x="1055" y="2499"/>
                  </a:cubicBezTo>
                  <a:cubicBezTo>
                    <a:pt x="1048" y="2510"/>
                    <a:pt x="1016" y="2537"/>
                    <a:pt x="975" y="2550"/>
                  </a:cubicBezTo>
                  <a:cubicBezTo>
                    <a:pt x="937" y="2563"/>
                    <a:pt x="894" y="2574"/>
                    <a:pt x="848" y="2536"/>
                  </a:cubicBezTo>
                  <a:cubicBezTo>
                    <a:pt x="848" y="2536"/>
                    <a:pt x="855" y="2549"/>
                    <a:pt x="862" y="2557"/>
                  </a:cubicBezTo>
                  <a:cubicBezTo>
                    <a:pt x="862" y="2557"/>
                    <a:pt x="785" y="2566"/>
                    <a:pt x="754" y="2477"/>
                  </a:cubicBezTo>
                  <a:cubicBezTo>
                    <a:pt x="754" y="2477"/>
                    <a:pt x="635" y="2481"/>
                    <a:pt x="637" y="2379"/>
                  </a:cubicBezTo>
                  <a:cubicBezTo>
                    <a:pt x="637" y="2379"/>
                    <a:pt x="629" y="2399"/>
                    <a:pt x="629" y="2412"/>
                  </a:cubicBezTo>
                  <a:cubicBezTo>
                    <a:pt x="629" y="2412"/>
                    <a:pt x="565" y="2387"/>
                    <a:pt x="588" y="2309"/>
                  </a:cubicBezTo>
                  <a:cubicBezTo>
                    <a:pt x="588" y="2309"/>
                    <a:pt x="498" y="2330"/>
                    <a:pt x="455" y="2273"/>
                  </a:cubicBezTo>
                  <a:cubicBezTo>
                    <a:pt x="435" y="2248"/>
                    <a:pt x="437" y="2213"/>
                    <a:pt x="477" y="2181"/>
                  </a:cubicBezTo>
                  <a:cubicBezTo>
                    <a:pt x="477" y="2181"/>
                    <a:pt x="368" y="2161"/>
                    <a:pt x="461" y="2036"/>
                  </a:cubicBezTo>
                  <a:cubicBezTo>
                    <a:pt x="461" y="2034"/>
                    <a:pt x="448" y="2043"/>
                    <a:pt x="431" y="2056"/>
                  </a:cubicBezTo>
                  <a:cubicBezTo>
                    <a:pt x="431" y="2056"/>
                    <a:pt x="443" y="2039"/>
                    <a:pt x="423" y="2033"/>
                  </a:cubicBezTo>
                  <a:cubicBezTo>
                    <a:pt x="408" y="2029"/>
                    <a:pt x="404" y="2008"/>
                    <a:pt x="443" y="1979"/>
                  </a:cubicBezTo>
                  <a:cubicBezTo>
                    <a:pt x="443" y="1979"/>
                    <a:pt x="431" y="2003"/>
                    <a:pt x="440" y="2020"/>
                  </a:cubicBezTo>
                  <a:cubicBezTo>
                    <a:pt x="449" y="2036"/>
                    <a:pt x="475" y="2032"/>
                    <a:pt x="495" y="2016"/>
                  </a:cubicBezTo>
                  <a:cubicBezTo>
                    <a:pt x="495" y="2016"/>
                    <a:pt x="472" y="2021"/>
                    <a:pt x="462" y="1999"/>
                  </a:cubicBezTo>
                  <a:cubicBezTo>
                    <a:pt x="455" y="1983"/>
                    <a:pt x="461" y="1963"/>
                    <a:pt x="493" y="1941"/>
                  </a:cubicBezTo>
                  <a:cubicBezTo>
                    <a:pt x="493" y="1941"/>
                    <a:pt x="471" y="1937"/>
                    <a:pt x="447" y="1971"/>
                  </a:cubicBezTo>
                  <a:cubicBezTo>
                    <a:pt x="447" y="1971"/>
                    <a:pt x="431" y="1962"/>
                    <a:pt x="411" y="1963"/>
                  </a:cubicBezTo>
                  <a:cubicBezTo>
                    <a:pt x="396" y="1964"/>
                    <a:pt x="378" y="1972"/>
                    <a:pt x="365" y="1980"/>
                  </a:cubicBezTo>
                  <a:cubicBezTo>
                    <a:pt x="326" y="2005"/>
                    <a:pt x="216" y="2029"/>
                    <a:pt x="213" y="1912"/>
                  </a:cubicBezTo>
                  <a:cubicBezTo>
                    <a:pt x="213" y="1912"/>
                    <a:pt x="97" y="1917"/>
                    <a:pt x="120" y="1807"/>
                  </a:cubicBezTo>
                  <a:cubicBezTo>
                    <a:pt x="120" y="1807"/>
                    <a:pt x="45" y="1693"/>
                    <a:pt x="147" y="1569"/>
                  </a:cubicBezTo>
                  <a:cubicBezTo>
                    <a:pt x="147" y="1569"/>
                    <a:pt x="131" y="1578"/>
                    <a:pt x="121" y="1586"/>
                  </a:cubicBezTo>
                  <a:cubicBezTo>
                    <a:pt x="121" y="1586"/>
                    <a:pt x="51" y="1503"/>
                    <a:pt x="138" y="1388"/>
                  </a:cubicBezTo>
                  <a:cubicBezTo>
                    <a:pt x="138" y="1388"/>
                    <a:pt x="149" y="1407"/>
                    <a:pt x="163" y="1419"/>
                  </a:cubicBezTo>
                  <a:cubicBezTo>
                    <a:pt x="163" y="1419"/>
                    <a:pt x="70" y="1260"/>
                    <a:pt x="224" y="1101"/>
                  </a:cubicBezTo>
                  <a:cubicBezTo>
                    <a:pt x="224" y="1101"/>
                    <a:pt x="228" y="1109"/>
                    <a:pt x="233" y="1114"/>
                  </a:cubicBezTo>
                  <a:cubicBezTo>
                    <a:pt x="233" y="1114"/>
                    <a:pt x="169" y="901"/>
                    <a:pt x="363" y="822"/>
                  </a:cubicBezTo>
                  <a:cubicBezTo>
                    <a:pt x="363" y="822"/>
                    <a:pt x="331" y="827"/>
                    <a:pt x="314" y="834"/>
                  </a:cubicBezTo>
                  <a:cubicBezTo>
                    <a:pt x="314" y="834"/>
                    <a:pt x="329" y="665"/>
                    <a:pt x="480" y="619"/>
                  </a:cubicBezTo>
                  <a:cubicBezTo>
                    <a:pt x="480" y="619"/>
                    <a:pt x="482" y="648"/>
                    <a:pt x="490" y="668"/>
                  </a:cubicBezTo>
                  <a:cubicBezTo>
                    <a:pt x="490" y="668"/>
                    <a:pt x="480" y="426"/>
                    <a:pt x="719" y="418"/>
                  </a:cubicBezTo>
                  <a:cubicBezTo>
                    <a:pt x="719" y="418"/>
                    <a:pt x="708" y="447"/>
                    <a:pt x="669" y="460"/>
                  </a:cubicBezTo>
                  <a:cubicBezTo>
                    <a:pt x="669" y="460"/>
                    <a:pt x="692" y="478"/>
                    <a:pt x="747" y="404"/>
                  </a:cubicBezTo>
                  <a:cubicBezTo>
                    <a:pt x="803" y="330"/>
                    <a:pt x="881" y="289"/>
                    <a:pt x="954" y="286"/>
                  </a:cubicBezTo>
                  <a:cubicBezTo>
                    <a:pt x="1002" y="284"/>
                    <a:pt x="1031" y="283"/>
                    <a:pt x="1064" y="241"/>
                  </a:cubicBezTo>
                  <a:cubicBezTo>
                    <a:pt x="1100" y="195"/>
                    <a:pt x="1226" y="91"/>
                    <a:pt x="1366" y="195"/>
                  </a:cubicBezTo>
                  <a:cubicBezTo>
                    <a:pt x="1366" y="195"/>
                    <a:pt x="1350" y="148"/>
                    <a:pt x="1265" y="131"/>
                  </a:cubicBezTo>
                  <a:cubicBezTo>
                    <a:pt x="1265" y="131"/>
                    <a:pt x="1329" y="69"/>
                    <a:pt x="1439" y="100"/>
                  </a:cubicBezTo>
                  <a:cubicBezTo>
                    <a:pt x="1476" y="111"/>
                    <a:pt x="1473" y="104"/>
                    <a:pt x="1497" y="89"/>
                  </a:cubicBezTo>
                  <a:cubicBezTo>
                    <a:pt x="1533" y="65"/>
                    <a:pt x="1629" y="33"/>
                    <a:pt x="1697" y="56"/>
                  </a:cubicBezTo>
                  <a:cubicBezTo>
                    <a:pt x="1765" y="79"/>
                    <a:pt x="1787" y="86"/>
                    <a:pt x="1816" y="76"/>
                  </a:cubicBezTo>
                  <a:cubicBezTo>
                    <a:pt x="1816" y="76"/>
                    <a:pt x="1796" y="83"/>
                    <a:pt x="1784" y="98"/>
                  </a:cubicBezTo>
                  <a:cubicBezTo>
                    <a:pt x="1784" y="98"/>
                    <a:pt x="1997" y="9"/>
                    <a:pt x="2118" y="136"/>
                  </a:cubicBezTo>
                  <a:cubicBezTo>
                    <a:pt x="2118" y="136"/>
                    <a:pt x="2105" y="139"/>
                    <a:pt x="2093" y="146"/>
                  </a:cubicBezTo>
                  <a:cubicBezTo>
                    <a:pt x="2093" y="146"/>
                    <a:pt x="2334" y="92"/>
                    <a:pt x="2407" y="283"/>
                  </a:cubicBezTo>
                  <a:cubicBezTo>
                    <a:pt x="2407" y="283"/>
                    <a:pt x="2413" y="261"/>
                    <a:pt x="2401" y="233"/>
                  </a:cubicBezTo>
                  <a:cubicBezTo>
                    <a:pt x="2401" y="233"/>
                    <a:pt x="2528" y="217"/>
                    <a:pt x="2601" y="332"/>
                  </a:cubicBezTo>
                  <a:cubicBezTo>
                    <a:pt x="2589" y="333"/>
                    <a:pt x="2571" y="335"/>
                    <a:pt x="2563" y="338"/>
                  </a:cubicBezTo>
                  <a:cubicBezTo>
                    <a:pt x="2563" y="338"/>
                    <a:pt x="2694" y="332"/>
                    <a:pt x="2766" y="408"/>
                  </a:cubicBezTo>
                  <a:cubicBezTo>
                    <a:pt x="2782" y="426"/>
                    <a:pt x="2802" y="454"/>
                    <a:pt x="2810" y="478"/>
                  </a:cubicBezTo>
                  <a:cubicBezTo>
                    <a:pt x="2814" y="489"/>
                    <a:pt x="2827" y="525"/>
                    <a:pt x="2833" y="537"/>
                  </a:cubicBezTo>
                  <a:cubicBezTo>
                    <a:pt x="2842" y="558"/>
                    <a:pt x="2862" y="555"/>
                    <a:pt x="2862" y="555"/>
                  </a:cubicBezTo>
                  <a:cubicBezTo>
                    <a:pt x="2862" y="555"/>
                    <a:pt x="2850" y="549"/>
                    <a:pt x="2845" y="534"/>
                  </a:cubicBezTo>
                  <a:cubicBezTo>
                    <a:pt x="2845" y="534"/>
                    <a:pt x="2983" y="565"/>
                    <a:pt x="2997" y="670"/>
                  </a:cubicBezTo>
                  <a:cubicBezTo>
                    <a:pt x="3006" y="739"/>
                    <a:pt x="3035" y="739"/>
                    <a:pt x="3065" y="755"/>
                  </a:cubicBezTo>
                  <a:cubicBezTo>
                    <a:pt x="3088" y="767"/>
                    <a:pt x="3143" y="811"/>
                    <a:pt x="3106" y="931"/>
                  </a:cubicBezTo>
                  <a:cubicBezTo>
                    <a:pt x="3106" y="931"/>
                    <a:pt x="3089" y="917"/>
                    <a:pt x="3091" y="890"/>
                  </a:cubicBezTo>
                  <a:cubicBezTo>
                    <a:pt x="3091" y="890"/>
                    <a:pt x="3076" y="928"/>
                    <a:pt x="3109" y="952"/>
                  </a:cubicBezTo>
                  <a:cubicBezTo>
                    <a:pt x="3143" y="976"/>
                    <a:pt x="3188" y="1013"/>
                    <a:pt x="3133" y="1080"/>
                  </a:cubicBezTo>
                  <a:cubicBezTo>
                    <a:pt x="3133" y="1080"/>
                    <a:pt x="3141" y="1080"/>
                    <a:pt x="3150" y="1077"/>
                  </a:cubicBezTo>
                  <a:cubicBezTo>
                    <a:pt x="3150" y="1077"/>
                    <a:pt x="3216" y="1230"/>
                    <a:pt x="3105" y="1273"/>
                  </a:cubicBezTo>
                  <a:close/>
                  <a:moveTo>
                    <a:pt x="1376" y="2154"/>
                  </a:moveTo>
                  <a:cubicBezTo>
                    <a:pt x="1385" y="2138"/>
                    <a:pt x="1406" y="2135"/>
                    <a:pt x="1417" y="2143"/>
                  </a:cubicBezTo>
                  <a:cubicBezTo>
                    <a:pt x="1417" y="2143"/>
                    <a:pt x="1370" y="2156"/>
                    <a:pt x="1388" y="2196"/>
                  </a:cubicBezTo>
                  <a:cubicBezTo>
                    <a:pt x="1388" y="2196"/>
                    <a:pt x="1361" y="2180"/>
                    <a:pt x="1376" y="2154"/>
                  </a:cubicBezTo>
                  <a:close/>
                  <a:moveTo>
                    <a:pt x="1376" y="2266"/>
                  </a:moveTo>
                  <a:cubicBezTo>
                    <a:pt x="1405" y="2243"/>
                    <a:pt x="1384" y="2207"/>
                    <a:pt x="1384" y="2207"/>
                  </a:cubicBezTo>
                  <a:cubicBezTo>
                    <a:pt x="1405" y="2212"/>
                    <a:pt x="1409" y="2235"/>
                    <a:pt x="1406" y="2244"/>
                  </a:cubicBezTo>
                  <a:cubicBezTo>
                    <a:pt x="1400" y="2268"/>
                    <a:pt x="1376" y="2266"/>
                    <a:pt x="1376" y="2266"/>
                  </a:cubicBezTo>
                  <a:close/>
                  <a:moveTo>
                    <a:pt x="1269" y="2339"/>
                  </a:moveTo>
                  <a:cubicBezTo>
                    <a:pt x="1266" y="2330"/>
                    <a:pt x="1268" y="2315"/>
                    <a:pt x="1288" y="2302"/>
                  </a:cubicBezTo>
                  <a:cubicBezTo>
                    <a:pt x="1288" y="2302"/>
                    <a:pt x="1272" y="2349"/>
                    <a:pt x="1317" y="2351"/>
                  </a:cubicBezTo>
                  <a:cubicBezTo>
                    <a:pt x="1317" y="2351"/>
                    <a:pt x="1301" y="2361"/>
                    <a:pt x="1311" y="2383"/>
                  </a:cubicBezTo>
                  <a:cubicBezTo>
                    <a:pt x="1316" y="2395"/>
                    <a:pt x="1331" y="2403"/>
                    <a:pt x="1351" y="2396"/>
                  </a:cubicBezTo>
                  <a:cubicBezTo>
                    <a:pt x="1351" y="2396"/>
                    <a:pt x="1314" y="2418"/>
                    <a:pt x="1295" y="2389"/>
                  </a:cubicBezTo>
                  <a:cubicBezTo>
                    <a:pt x="1291" y="2383"/>
                    <a:pt x="1289" y="2367"/>
                    <a:pt x="1298" y="2358"/>
                  </a:cubicBezTo>
                  <a:cubicBezTo>
                    <a:pt x="1298" y="2358"/>
                    <a:pt x="1274" y="2356"/>
                    <a:pt x="1269" y="2339"/>
                  </a:cubicBezTo>
                  <a:close/>
                  <a:moveTo>
                    <a:pt x="1394" y="2369"/>
                  </a:moveTo>
                  <a:cubicBezTo>
                    <a:pt x="1376" y="2380"/>
                    <a:pt x="1363" y="2375"/>
                    <a:pt x="1356" y="2366"/>
                  </a:cubicBezTo>
                  <a:cubicBezTo>
                    <a:pt x="1343" y="2349"/>
                    <a:pt x="1361" y="2328"/>
                    <a:pt x="1361" y="2328"/>
                  </a:cubicBezTo>
                  <a:cubicBezTo>
                    <a:pt x="1352" y="2365"/>
                    <a:pt x="1394" y="2369"/>
                    <a:pt x="1394" y="2369"/>
                  </a:cubicBezTo>
                  <a:close/>
                  <a:moveTo>
                    <a:pt x="1265" y="2400"/>
                  </a:moveTo>
                  <a:cubicBezTo>
                    <a:pt x="1244" y="2400"/>
                    <a:pt x="1235" y="2390"/>
                    <a:pt x="1234" y="2378"/>
                  </a:cubicBezTo>
                  <a:cubicBezTo>
                    <a:pt x="1232" y="2356"/>
                    <a:pt x="1259" y="2348"/>
                    <a:pt x="1259" y="2348"/>
                  </a:cubicBezTo>
                  <a:cubicBezTo>
                    <a:pt x="1231" y="2375"/>
                    <a:pt x="1265" y="2400"/>
                    <a:pt x="1265" y="2400"/>
                  </a:cubicBezTo>
                  <a:close/>
                  <a:moveTo>
                    <a:pt x="640" y="1975"/>
                  </a:moveTo>
                  <a:cubicBezTo>
                    <a:pt x="661" y="2001"/>
                    <a:pt x="641" y="2020"/>
                    <a:pt x="641" y="2020"/>
                  </a:cubicBezTo>
                  <a:cubicBezTo>
                    <a:pt x="665" y="2041"/>
                    <a:pt x="666" y="2061"/>
                    <a:pt x="664" y="2075"/>
                  </a:cubicBezTo>
                  <a:cubicBezTo>
                    <a:pt x="658" y="2109"/>
                    <a:pt x="622" y="2114"/>
                    <a:pt x="622" y="2114"/>
                  </a:cubicBezTo>
                  <a:cubicBezTo>
                    <a:pt x="641" y="2123"/>
                    <a:pt x="651" y="2145"/>
                    <a:pt x="653" y="2166"/>
                  </a:cubicBezTo>
                  <a:cubicBezTo>
                    <a:pt x="656" y="2187"/>
                    <a:pt x="649" y="2201"/>
                    <a:pt x="648" y="2210"/>
                  </a:cubicBezTo>
                  <a:cubicBezTo>
                    <a:pt x="645" y="2229"/>
                    <a:pt x="670" y="2238"/>
                    <a:pt x="682" y="2253"/>
                  </a:cubicBezTo>
                  <a:cubicBezTo>
                    <a:pt x="700" y="2276"/>
                    <a:pt x="684" y="2300"/>
                    <a:pt x="684" y="2300"/>
                  </a:cubicBezTo>
                  <a:cubicBezTo>
                    <a:pt x="740" y="2297"/>
                    <a:pt x="730" y="2370"/>
                    <a:pt x="730" y="2370"/>
                  </a:cubicBezTo>
                  <a:cubicBezTo>
                    <a:pt x="759" y="2349"/>
                    <a:pt x="783" y="2351"/>
                    <a:pt x="797" y="2359"/>
                  </a:cubicBezTo>
                  <a:cubicBezTo>
                    <a:pt x="830" y="2377"/>
                    <a:pt x="827" y="2422"/>
                    <a:pt x="827" y="2422"/>
                  </a:cubicBezTo>
                  <a:cubicBezTo>
                    <a:pt x="883" y="2405"/>
                    <a:pt x="901" y="2453"/>
                    <a:pt x="901" y="2453"/>
                  </a:cubicBezTo>
                  <a:cubicBezTo>
                    <a:pt x="921" y="2419"/>
                    <a:pt x="963" y="2433"/>
                    <a:pt x="963" y="2433"/>
                  </a:cubicBezTo>
                  <a:cubicBezTo>
                    <a:pt x="953" y="2371"/>
                    <a:pt x="1035" y="2381"/>
                    <a:pt x="1035" y="2381"/>
                  </a:cubicBezTo>
                  <a:cubicBezTo>
                    <a:pt x="1037" y="2292"/>
                    <a:pt x="1135" y="2299"/>
                    <a:pt x="1135" y="2299"/>
                  </a:cubicBezTo>
                  <a:cubicBezTo>
                    <a:pt x="1135" y="2299"/>
                    <a:pt x="1141" y="2293"/>
                    <a:pt x="1136" y="2264"/>
                  </a:cubicBezTo>
                  <a:cubicBezTo>
                    <a:pt x="1125" y="2202"/>
                    <a:pt x="1188" y="2198"/>
                    <a:pt x="1188" y="2198"/>
                  </a:cubicBezTo>
                  <a:cubicBezTo>
                    <a:pt x="1141" y="2147"/>
                    <a:pt x="1200" y="2115"/>
                    <a:pt x="1200" y="2115"/>
                  </a:cubicBezTo>
                  <a:cubicBezTo>
                    <a:pt x="1167" y="2157"/>
                    <a:pt x="1202" y="2204"/>
                    <a:pt x="1204" y="2206"/>
                  </a:cubicBezTo>
                  <a:cubicBezTo>
                    <a:pt x="1162" y="2209"/>
                    <a:pt x="1141" y="2242"/>
                    <a:pt x="1141" y="2269"/>
                  </a:cubicBezTo>
                  <a:cubicBezTo>
                    <a:pt x="1141" y="2275"/>
                    <a:pt x="1142" y="2281"/>
                    <a:pt x="1141" y="2285"/>
                  </a:cubicBezTo>
                  <a:cubicBezTo>
                    <a:pt x="1141" y="2293"/>
                    <a:pt x="1140" y="2297"/>
                    <a:pt x="1140" y="2297"/>
                  </a:cubicBezTo>
                  <a:cubicBezTo>
                    <a:pt x="1156" y="2298"/>
                    <a:pt x="1166" y="2304"/>
                    <a:pt x="1166" y="2304"/>
                  </a:cubicBezTo>
                  <a:cubicBezTo>
                    <a:pt x="1038" y="2308"/>
                    <a:pt x="1042" y="2407"/>
                    <a:pt x="1042" y="2407"/>
                  </a:cubicBezTo>
                  <a:cubicBezTo>
                    <a:pt x="1038" y="2400"/>
                    <a:pt x="1036" y="2388"/>
                    <a:pt x="1036" y="2388"/>
                  </a:cubicBezTo>
                  <a:cubicBezTo>
                    <a:pt x="977" y="2397"/>
                    <a:pt x="968" y="2436"/>
                    <a:pt x="968" y="2436"/>
                  </a:cubicBezTo>
                  <a:cubicBezTo>
                    <a:pt x="980" y="2443"/>
                    <a:pt x="991" y="2456"/>
                    <a:pt x="991" y="2456"/>
                  </a:cubicBezTo>
                  <a:cubicBezTo>
                    <a:pt x="923" y="2424"/>
                    <a:pt x="884" y="2484"/>
                    <a:pt x="884" y="2484"/>
                  </a:cubicBezTo>
                  <a:cubicBezTo>
                    <a:pt x="884" y="2477"/>
                    <a:pt x="892" y="2461"/>
                    <a:pt x="893" y="2461"/>
                  </a:cubicBezTo>
                  <a:cubicBezTo>
                    <a:pt x="866" y="2417"/>
                    <a:pt x="798" y="2442"/>
                    <a:pt x="798" y="2442"/>
                  </a:cubicBezTo>
                  <a:cubicBezTo>
                    <a:pt x="804" y="2432"/>
                    <a:pt x="822" y="2423"/>
                    <a:pt x="822" y="2423"/>
                  </a:cubicBezTo>
                  <a:cubicBezTo>
                    <a:pt x="810" y="2348"/>
                    <a:pt x="729" y="2375"/>
                    <a:pt x="729" y="2375"/>
                  </a:cubicBezTo>
                  <a:cubicBezTo>
                    <a:pt x="725" y="2388"/>
                    <a:pt x="717" y="2393"/>
                    <a:pt x="717" y="2393"/>
                  </a:cubicBezTo>
                  <a:cubicBezTo>
                    <a:pt x="724" y="2352"/>
                    <a:pt x="712" y="2332"/>
                    <a:pt x="700" y="2322"/>
                  </a:cubicBezTo>
                  <a:cubicBezTo>
                    <a:pt x="680" y="2303"/>
                    <a:pt x="653" y="2318"/>
                    <a:pt x="653" y="2318"/>
                  </a:cubicBezTo>
                  <a:cubicBezTo>
                    <a:pt x="661" y="2307"/>
                    <a:pt x="672" y="2303"/>
                    <a:pt x="674" y="2303"/>
                  </a:cubicBezTo>
                  <a:cubicBezTo>
                    <a:pt x="679" y="2274"/>
                    <a:pt x="666" y="2258"/>
                    <a:pt x="651" y="2249"/>
                  </a:cubicBezTo>
                  <a:cubicBezTo>
                    <a:pt x="638" y="2242"/>
                    <a:pt x="633" y="2239"/>
                    <a:pt x="628" y="2222"/>
                  </a:cubicBezTo>
                  <a:cubicBezTo>
                    <a:pt x="625" y="2212"/>
                    <a:pt x="605" y="2200"/>
                    <a:pt x="581" y="2193"/>
                  </a:cubicBezTo>
                  <a:cubicBezTo>
                    <a:pt x="551" y="2185"/>
                    <a:pt x="517" y="2186"/>
                    <a:pt x="517" y="2186"/>
                  </a:cubicBezTo>
                  <a:cubicBezTo>
                    <a:pt x="580" y="2154"/>
                    <a:pt x="630" y="2200"/>
                    <a:pt x="630" y="2200"/>
                  </a:cubicBezTo>
                  <a:cubicBezTo>
                    <a:pt x="639" y="2173"/>
                    <a:pt x="629" y="2144"/>
                    <a:pt x="617" y="2129"/>
                  </a:cubicBezTo>
                  <a:cubicBezTo>
                    <a:pt x="586" y="2093"/>
                    <a:pt x="522" y="2100"/>
                    <a:pt x="522" y="2100"/>
                  </a:cubicBezTo>
                  <a:cubicBezTo>
                    <a:pt x="560" y="2077"/>
                    <a:pt x="592" y="2092"/>
                    <a:pt x="602" y="2096"/>
                  </a:cubicBezTo>
                  <a:cubicBezTo>
                    <a:pt x="612" y="2101"/>
                    <a:pt x="625" y="2103"/>
                    <a:pt x="634" y="2092"/>
                  </a:cubicBezTo>
                  <a:cubicBezTo>
                    <a:pt x="662" y="2055"/>
                    <a:pt x="627" y="2018"/>
                    <a:pt x="590" y="2001"/>
                  </a:cubicBezTo>
                  <a:cubicBezTo>
                    <a:pt x="560" y="1986"/>
                    <a:pt x="532" y="1994"/>
                    <a:pt x="532" y="1994"/>
                  </a:cubicBezTo>
                  <a:cubicBezTo>
                    <a:pt x="588" y="1970"/>
                    <a:pt x="631" y="2006"/>
                    <a:pt x="631" y="2006"/>
                  </a:cubicBezTo>
                  <a:cubicBezTo>
                    <a:pt x="637" y="1974"/>
                    <a:pt x="595" y="1943"/>
                    <a:pt x="595" y="1943"/>
                  </a:cubicBezTo>
                  <a:cubicBezTo>
                    <a:pt x="619" y="1949"/>
                    <a:pt x="629" y="1963"/>
                    <a:pt x="629" y="1963"/>
                  </a:cubicBezTo>
                  <a:cubicBezTo>
                    <a:pt x="667" y="1963"/>
                    <a:pt x="664" y="1935"/>
                    <a:pt x="664" y="1935"/>
                  </a:cubicBezTo>
                  <a:cubicBezTo>
                    <a:pt x="676" y="1984"/>
                    <a:pt x="640" y="1975"/>
                    <a:pt x="640" y="1975"/>
                  </a:cubicBezTo>
                  <a:close/>
                  <a:moveTo>
                    <a:pt x="688" y="2067"/>
                  </a:moveTo>
                  <a:cubicBezTo>
                    <a:pt x="688" y="2067"/>
                    <a:pt x="720" y="2076"/>
                    <a:pt x="754" y="2068"/>
                  </a:cubicBezTo>
                  <a:cubicBezTo>
                    <a:pt x="788" y="2059"/>
                    <a:pt x="832" y="2063"/>
                    <a:pt x="846" y="2080"/>
                  </a:cubicBezTo>
                  <a:cubicBezTo>
                    <a:pt x="860" y="2096"/>
                    <a:pt x="842" y="2087"/>
                    <a:pt x="838" y="2085"/>
                  </a:cubicBezTo>
                  <a:cubicBezTo>
                    <a:pt x="833" y="2083"/>
                    <a:pt x="814" y="2072"/>
                    <a:pt x="780" y="2081"/>
                  </a:cubicBezTo>
                  <a:cubicBezTo>
                    <a:pt x="746" y="2089"/>
                    <a:pt x="699" y="2086"/>
                    <a:pt x="688" y="2067"/>
                  </a:cubicBezTo>
                  <a:close/>
                  <a:moveTo>
                    <a:pt x="686" y="1975"/>
                  </a:moveTo>
                  <a:cubicBezTo>
                    <a:pt x="686" y="1975"/>
                    <a:pt x="714" y="1993"/>
                    <a:pt x="744" y="1987"/>
                  </a:cubicBezTo>
                  <a:cubicBezTo>
                    <a:pt x="760" y="1984"/>
                    <a:pt x="763" y="1991"/>
                    <a:pt x="761" y="1997"/>
                  </a:cubicBezTo>
                  <a:cubicBezTo>
                    <a:pt x="758" y="2006"/>
                    <a:pt x="753" y="2007"/>
                    <a:pt x="748" y="2007"/>
                  </a:cubicBezTo>
                  <a:cubicBezTo>
                    <a:pt x="736" y="2009"/>
                    <a:pt x="699" y="2004"/>
                    <a:pt x="686" y="1993"/>
                  </a:cubicBezTo>
                  <a:cubicBezTo>
                    <a:pt x="676" y="1984"/>
                    <a:pt x="679" y="1970"/>
                    <a:pt x="686" y="1975"/>
                  </a:cubicBezTo>
                  <a:close/>
                  <a:moveTo>
                    <a:pt x="777" y="2008"/>
                  </a:moveTo>
                  <a:cubicBezTo>
                    <a:pt x="777" y="2008"/>
                    <a:pt x="810" y="1997"/>
                    <a:pt x="840" y="2012"/>
                  </a:cubicBezTo>
                  <a:cubicBezTo>
                    <a:pt x="840" y="2012"/>
                    <a:pt x="856" y="2024"/>
                    <a:pt x="842" y="2030"/>
                  </a:cubicBezTo>
                  <a:cubicBezTo>
                    <a:pt x="840" y="2031"/>
                    <a:pt x="830" y="2031"/>
                    <a:pt x="824" y="2027"/>
                  </a:cubicBezTo>
                  <a:cubicBezTo>
                    <a:pt x="818" y="2023"/>
                    <a:pt x="789" y="2013"/>
                    <a:pt x="780" y="2013"/>
                  </a:cubicBezTo>
                  <a:cubicBezTo>
                    <a:pt x="770" y="2012"/>
                    <a:pt x="771" y="2011"/>
                    <a:pt x="777" y="2008"/>
                  </a:cubicBezTo>
                  <a:close/>
                  <a:moveTo>
                    <a:pt x="759" y="2139"/>
                  </a:moveTo>
                  <a:cubicBezTo>
                    <a:pt x="783" y="2157"/>
                    <a:pt x="832" y="2146"/>
                    <a:pt x="840" y="2142"/>
                  </a:cubicBezTo>
                  <a:cubicBezTo>
                    <a:pt x="848" y="2137"/>
                    <a:pt x="844" y="2146"/>
                    <a:pt x="844" y="2146"/>
                  </a:cubicBezTo>
                  <a:cubicBezTo>
                    <a:pt x="809" y="2188"/>
                    <a:pt x="771" y="2170"/>
                    <a:pt x="746" y="2153"/>
                  </a:cubicBezTo>
                  <a:cubicBezTo>
                    <a:pt x="721" y="2136"/>
                    <a:pt x="693" y="2147"/>
                    <a:pt x="689" y="2150"/>
                  </a:cubicBezTo>
                  <a:cubicBezTo>
                    <a:pt x="684" y="2152"/>
                    <a:pt x="680" y="2152"/>
                    <a:pt x="678" y="2149"/>
                  </a:cubicBezTo>
                  <a:cubicBezTo>
                    <a:pt x="676" y="2146"/>
                    <a:pt x="682" y="2140"/>
                    <a:pt x="682" y="2140"/>
                  </a:cubicBezTo>
                  <a:cubicBezTo>
                    <a:pt x="709" y="2121"/>
                    <a:pt x="734" y="2122"/>
                    <a:pt x="759" y="2139"/>
                  </a:cubicBezTo>
                  <a:close/>
                  <a:moveTo>
                    <a:pt x="903" y="2156"/>
                  </a:moveTo>
                  <a:cubicBezTo>
                    <a:pt x="920" y="2165"/>
                    <a:pt x="927" y="2181"/>
                    <a:pt x="912" y="2192"/>
                  </a:cubicBezTo>
                  <a:cubicBezTo>
                    <a:pt x="899" y="2203"/>
                    <a:pt x="899" y="2212"/>
                    <a:pt x="899" y="2212"/>
                  </a:cubicBezTo>
                  <a:cubicBezTo>
                    <a:pt x="899" y="2212"/>
                    <a:pt x="918" y="2204"/>
                    <a:pt x="937" y="2207"/>
                  </a:cubicBezTo>
                  <a:cubicBezTo>
                    <a:pt x="966" y="2211"/>
                    <a:pt x="971" y="2230"/>
                    <a:pt x="972" y="2230"/>
                  </a:cubicBezTo>
                  <a:cubicBezTo>
                    <a:pt x="959" y="2222"/>
                    <a:pt x="950" y="2220"/>
                    <a:pt x="935" y="2220"/>
                  </a:cubicBezTo>
                  <a:cubicBezTo>
                    <a:pt x="917" y="2219"/>
                    <a:pt x="900" y="2224"/>
                    <a:pt x="887" y="2236"/>
                  </a:cubicBezTo>
                  <a:cubicBezTo>
                    <a:pt x="857" y="2266"/>
                    <a:pt x="876" y="2297"/>
                    <a:pt x="876" y="2297"/>
                  </a:cubicBezTo>
                  <a:cubicBezTo>
                    <a:pt x="831" y="2243"/>
                    <a:pt x="877" y="2202"/>
                    <a:pt x="899" y="2186"/>
                  </a:cubicBezTo>
                  <a:cubicBezTo>
                    <a:pt x="920" y="2170"/>
                    <a:pt x="907" y="2163"/>
                    <a:pt x="888" y="2155"/>
                  </a:cubicBezTo>
                  <a:cubicBezTo>
                    <a:pt x="869" y="2148"/>
                    <a:pt x="849" y="2134"/>
                    <a:pt x="847" y="2113"/>
                  </a:cubicBezTo>
                  <a:cubicBezTo>
                    <a:pt x="843" y="2060"/>
                    <a:pt x="942" y="2057"/>
                    <a:pt x="942" y="2057"/>
                  </a:cubicBezTo>
                  <a:cubicBezTo>
                    <a:pt x="890" y="2071"/>
                    <a:pt x="870" y="2089"/>
                    <a:pt x="867" y="2106"/>
                  </a:cubicBezTo>
                  <a:cubicBezTo>
                    <a:pt x="863" y="2138"/>
                    <a:pt x="893" y="2151"/>
                    <a:pt x="903" y="2156"/>
                  </a:cubicBezTo>
                  <a:close/>
                  <a:moveTo>
                    <a:pt x="1083" y="2153"/>
                  </a:moveTo>
                  <a:cubicBezTo>
                    <a:pt x="1095" y="2139"/>
                    <a:pt x="1113" y="2130"/>
                    <a:pt x="1131" y="2127"/>
                  </a:cubicBezTo>
                  <a:cubicBezTo>
                    <a:pt x="1164" y="2121"/>
                    <a:pt x="1191" y="2129"/>
                    <a:pt x="1161" y="2132"/>
                  </a:cubicBezTo>
                  <a:cubicBezTo>
                    <a:pt x="1112" y="2137"/>
                    <a:pt x="1096" y="2165"/>
                    <a:pt x="1090" y="2172"/>
                  </a:cubicBezTo>
                  <a:cubicBezTo>
                    <a:pt x="1083" y="2178"/>
                    <a:pt x="1078" y="2181"/>
                    <a:pt x="1069" y="2171"/>
                  </a:cubicBezTo>
                  <a:cubicBezTo>
                    <a:pt x="1030" y="2129"/>
                    <a:pt x="948" y="2151"/>
                    <a:pt x="948" y="2151"/>
                  </a:cubicBezTo>
                  <a:cubicBezTo>
                    <a:pt x="1016" y="2106"/>
                    <a:pt x="1083" y="2153"/>
                    <a:pt x="1083" y="2153"/>
                  </a:cubicBezTo>
                  <a:close/>
                  <a:moveTo>
                    <a:pt x="799" y="2239"/>
                  </a:moveTo>
                  <a:cubicBezTo>
                    <a:pt x="820" y="2221"/>
                    <a:pt x="850" y="2225"/>
                    <a:pt x="850" y="2225"/>
                  </a:cubicBezTo>
                  <a:cubicBezTo>
                    <a:pt x="832" y="2230"/>
                    <a:pt x="817" y="2238"/>
                    <a:pt x="805" y="2249"/>
                  </a:cubicBezTo>
                  <a:cubicBezTo>
                    <a:pt x="786" y="2268"/>
                    <a:pt x="779" y="2284"/>
                    <a:pt x="779" y="2284"/>
                  </a:cubicBezTo>
                  <a:cubicBezTo>
                    <a:pt x="776" y="2260"/>
                    <a:pt x="797" y="2241"/>
                    <a:pt x="797" y="2241"/>
                  </a:cubicBezTo>
                  <a:cubicBezTo>
                    <a:pt x="729" y="2206"/>
                    <a:pt x="707" y="2225"/>
                    <a:pt x="696" y="2232"/>
                  </a:cubicBezTo>
                  <a:cubicBezTo>
                    <a:pt x="685" y="2239"/>
                    <a:pt x="686" y="2227"/>
                    <a:pt x="686" y="2227"/>
                  </a:cubicBezTo>
                  <a:cubicBezTo>
                    <a:pt x="727" y="2171"/>
                    <a:pt x="799" y="2239"/>
                    <a:pt x="799" y="2239"/>
                  </a:cubicBezTo>
                  <a:close/>
                  <a:moveTo>
                    <a:pt x="1099" y="2224"/>
                  </a:moveTo>
                  <a:cubicBezTo>
                    <a:pt x="1099" y="2224"/>
                    <a:pt x="1051" y="2222"/>
                    <a:pt x="1025" y="2263"/>
                  </a:cubicBezTo>
                  <a:cubicBezTo>
                    <a:pt x="1020" y="2271"/>
                    <a:pt x="1015" y="2283"/>
                    <a:pt x="1016" y="2293"/>
                  </a:cubicBezTo>
                  <a:cubicBezTo>
                    <a:pt x="1017" y="2306"/>
                    <a:pt x="1020" y="2313"/>
                    <a:pt x="1030" y="2317"/>
                  </a:cubicBezTo>
                  <a:cubicBezTo>
                    <a:pt x="1030" y="2317"/>
                    <a:pt x="1017" y="2317"/>
                    <a:pt x="1009" y="2309"/>
                  </a:cubicBezTo>
                  <a:cubicBezTo>
                    <a:pt x="1000" y="2299"/>
                    <a:pt x="996" y="2280"/>
                    <a:pt x="1011" y="2257"/>
                  </a:cubicBezTo>
                  <a:cubicBezTo>
                    <a:pt x="1023" y="2237"/>
                    <a:pt x="1048" y="2215"/>
                    <a:pt x="1099" y="2224"/>
                  </a:cubicBezTo>
                  <a:close/>
                  <a:moveTo>
                    <a:pt x="1006" y="2328"/>
                  </a:moveTo>
                  <a:cubicBezTo>
                    <a:pt x="950" y="2315"/>
                    <a:pt x="907" y="2349"/>
                    <a:pt x="907" y="2349"/>
                  </a:cubicBezTo>
                  <a:cubicBezTo>
                    <a:pt x="911" y="2328"/>
                    <a:pt x="933" y="2317"/>
                    <a:pt x="948" y="2314"/>
                  </a:cubicBezTo>
                  <a:cubicBezTo>
                    <a:pt x="985" y="2305"/>
                    <a:pt x="1006" y="2328"/>
                    <a:pt x="1006" y="2328"/>
                  </a:cubicBezTo>
                  <a:close/>
                  <a:moveTo>
                    <a:pt x="817" y="2303"/>
                  </a:moveTo>
                  <a:cubicBezTo>
                    <a:pt x="832" y="2296"/>
                    <a:pt x="851" y="2295"/>
                    <a:pt x="870" y="2309"/>
                  </a:cubicBezTo>
                  <a:cubicBezTo>
                    <a:pt x="870" y="2309"/>
                    <a:pt x="807" y="2306"/>
                    <a:pt x="784" y="2350"/>
                  </a:cubicBezTo>
                  <a:cubicBezTo>
                    <a:pt x="784" y="2350"/>
                    <a:pt x="782" y="2318"/>
                    <a:pt x="817" y="2303"/>
                  </a:cubicBezTo>
                  <a:close/>
                  <a:moveTo>
                    <a:pt x="118" y="1793"/>
                  </a:moveTo>
                  <a:cubicBezTo>
                    <a:pt x="121" y="1793"/>
                    <a:pt x="124" y="1792"/>
                    <a:pt x="127" y="1790"/>
                  </a:cubicBezTo>
                  <a:cubicBezTo>
                    <a:pt x="131" y="1788"/>
                    <a:pt x="146" y="1774"/>
                    <a:pt x="157" y="1780"/>
                  </a:cubicBezTo>
                  <a:cubicBezTo>
                    <a:pt x="168" y="1786"/>
                    <a:pt x="166" y="1794"/>
                    <a:pt x="160" y="1803"/>
                  </a:cubicBezTo>
                  <a:cubicBezTo>
                    <a:pt x="154" y="1812"/>
                    <a:pt x="148" y="1826"/>
                    <a:pt x="164" y="1832"/>
                  </a:cubicBezTo>
                  <a:cubicBezTo>
                    <a:pt x="180" y="1838"/>
                    <a:pt x="181" y="1839"/>
                    <a:pt x="173" y="1841"/>
                  </a:cubicBezTo>
                  <a:cubicBezTo>
                    <a:pt x="165" y="1844"/>
                    <a:pt x="124" y="1839"/>
                    <a:pt x="139" y="1811"/>
                  </a:cubicBezTo>
                  <a:cubicBezTo>
                    <a:pt x="146" y="1796"/>
                    <a:pt x="142" y="1793"/>
                    <a:pt x="133" y="1796"/>
                  </a:cubicBezTo>
                  <a:cubicBezTo>
                    <a:pt x="125" y="1800"/>
                    <a:pt x="121" y="1796"/>
                    <a:pt x="117" y="1796"/>
                  </a:cubicBezTo>
                  <a:cubicBezTo>
                    <a:pt x="114" y="1795"/>
                    <a:pt x="114" y="1793"/>
                    <a:pt x="118" y="1793"/>
                  </a:cubicBezTo>
                  <a:close/>
                  <a:moveTo>
                    <a:pt x="175" y="1888"/>
                  </a:moveTo>
                  <a:cubicBezTo>
                    <a:pt x="169" y="1876"/>
                    <a:pt x="165" y="1858"/>
                    <a:pt x="190" y="1840"/>
                  </a:cubicBezTo>
                  <a:cubicBezTo>
                    <a:pt x="190" y="1840"/>
                    <a:pt x="177" y="1867"/>
                    <a:pt x="191" y="1883"/>
                  </a:cubicBezTo>
                  <a:cubicBezTo>
                    <a:pt x="197" y="1890"/>
                    <a:pt x="213" y="1895"/>
                    <a:pt x="235" y="1877"/>
                  </a:cubicBezTo>
                  <a:cubicBezTo>
                    <a:pt x="235" y="1877"/>
                    <a:pt x="221" y="1900"/>
                    <a:pt x="235" y="1908"/>
                  </a:cubicBezTo>
                  <a:cubicBezTo>
                    <a:pt x="254" y="1919"/>
                    <a:pt x="275" y="1894"/>
                    <a:pt x="275" y="1894"/>
                  </a:cubicBezTo>
                  <a:cubicBezTo>
                    <a:pt x="275" y="1894"/>
                    <a:pt x="288" y="1889"/>
                    <a:pt x="285" y="1901"/>
                  </a:cubicBezTo>
                  <a:cubicBezTo>
                    <a:pt x="282" y="1914"/>
                    <a:pt x="281" y="1928"/>
                    <a:pt x="306" y="1933"/>
                  </a:cubicBezTo>
                  <a:cubicBezTo>
                    <a:pt x="306" y="1933"/>
                    <a:pt x="283" y="1946"/>
                    <a:pt x="271" y="1917"/>
                  </a:cubicBezTo>
                  <a:cubicBezTo>
                    <a:pt x="271" y="1917"/>
                    <a:pt x="244" y="1935"/>
                    <a:pt x="226" y="1922"/>
                  </a:cubicBezTo>
                  <a:cubicBezTo>
                    <a:pt x="219" y="1918"/>
                    <a:pt x="214" y="1908"/>
                    <a:pt x="220" y="1893"/>
                  </a:cubicBezTo>
                  <a:cubicBezTo>
                    <a:pt x="220" y="1893"/>
                    <a:pt x="185" y="1905"/>
                    <a:pt x="175" y="1888"/>
                  </a:cubicBezTo>
                  <a:close/>
                  <a:moveTo>
                    <a:pt x="297" y="1920"/>
                  </a:moveTo>
                  <a:cubicBezTo>
                    <a:pt x="297" y="1920"/>
                    <a:pt x="317" y="1905"/>
                    <a:pt x="335" y="1914"/>
                  </a:cubicBezTo>
                  <a:cubicBezTo>
                    <a:pt x="353" y="1924"/>
                    <a:pt x="355" y="1936"/>
                    <a:pt x="360" y="1944"/>
                  </a:cubicBezTo>
                  <a:cubicBezTo>
                    <a:pt x="365" y="1952"/>
                    <a:pt x="386" y="1959"/>
                    <a:pt x="416" y="1940"/>
                  </a:cubicBezTo>
                  <a:cubicBezTo>
                    <a:pt x="416" y="1940"/>
                    <a:pt x="391" y="1964"/>
                    <a:pt x="358" y="1959"/>
                  </a:cubicBezTo>
                  <a:cubicBezTo>
                    <a:pt x="324" y="1954"/>
                    <a:pt x="324" y="1938"/>
                    <a:pt x="322" y="1931"/>
                  </a:cubicBezTo>
                  <a:cubicBezTo>
                    <a:pt x="320" y="1924"/>
                    <a:pt x="312" y="1915"/>
                    <a:pt x="297" y="1920"/>
                  </a:cubicBezTo>
                  <a:close/>
                  <a:moveTo>
                    <a:pt x="418" y="1930"/>
                  </a:moveTo>
                  <a:cubicBezTo>
                    <a:pt x="418" y="1930"/>
                    <a:pt x="467" y="1940"/>
                    <a:pt x="496" y="1905"/>
                  </a:cubicBezTo>
                  <a:cubicBezTo>
                    <a:pt x="504" y="1894"/>
                    <a:pt x="510" y="1893"/>
                    <a:pt x="521" y="1903"/>
                  </a:cubicBezTo>
                  <a:cubicBezTo>
                    <a:pt x="534" y="1915"/>
                    <a:pt x="561" y="1941"/>
                    <a:pt x="627" y="1918"/>
                  </a:cubicBezTo>
                  <a:cubicBezTo>
                    <a:pt x="627" y="1918"/>
                    <a:pt x="569" y="1963"/>
                    <a:pt x="510" y="1922"/>
                  </a:cubicBezTo>
                  <a:cubicBezTo>
                    <a:pt x="510" y="1922"/>
                    <a:pt x="459" y="1959"/>
                    <a:pt x="418" y="1930"/>
                  </a:cubicBezTo>
                  <a:close/>
                  <a:moveTo>
                    <a:pt x="297" y="1850"/>
                  </a:moveTo>
                  <a:cubicBezTo>
                    <a:pt x="234" y="1864"/>
                    <a:pt x="207" y="1848"/>
                    <a:pt x="185" y="1823"/>
                  </a:cubicBezTo>
                  <a:cubicBezTo>
                    <a:pt x="166" y="1801"/>
                    <a:pt x="171" y="1767"/>
                    <a:pt x="183" y="1737"/>
                  </a:cubicBezTo>
                  <a:cubicBezTo>
                    <a:pt x="196" y="1706"/>
                    <a:pt x="184" y="1686"/>
                    <a:pt x="184" y="1686"/>
                  </a:cubicBezTo>
                  <a:cubicBezTo>
                    <a:pt x="203" y="1692"/>
                    <a:pt x="203" y="1723"/>
                    <a:pt x="199" y="1739"/>
                  </a:cubicBezTo>
                  <a:cubicBezTo>
                    <a:pt x="195" y="1755"/>
                    <a:pt x="183" y="1772"/>
                    <a:pt x="201" y="1805"/>
                  </a:cubicBezTo>
                  <a:cubicBezTo>
                    <a:pt x="218" y="1838"/>
                    <a:pt x="294" y="1844"/>
                    <a:pt x="294" y="1844"/>
                  </a:cubicBezTo>
                  <a:cubicBezTo>
                    <a:pt x="282" y="1812"/>
                    <a:pt x="294" y="1779"/>
                    <a:pt x="294" y="1779"/>
                  </a:cubicBezTo>
                  <a:cubicBezTo>
                    <a:pt x="293" y="1827"/>
                    <a:pt x="319" y="1865"/>
                    <a:pt x="368" y="1880"/>
                  </a:cubicBezTo>
                  <a:cubicBezTo>
                    <a:pt x="444" y="1902"/>
                    <a:pt x="524" y="1845"/>
                    <a:pt x="524" y="1845"/>
                  </a:cubicBezTo>
                  <a:cubicBezTo>
                    <a:pt x="484" y="1900"/>
                    <a:pt x="420" y="1914"/>
                    <a:pt x="369" y="1901"/>
                  </a:cubicBezTo>
                  <a:cubicBezTo>
                    <a:pt x="309" y="1887"/>
                    <a:pt x="297" y="1850"/>
                    <a:pt x="297" y="1850"/>
                  </a:cubicBezTo>
                  <a:close/>
                  <a:moveTo>
                    <a:pt x="346" y="1650"/>
                  </a:moveTo>
                  <a:cubicBezTo>
                    <a:pt x="418" y="1679"/>
                    <a:pt x="408" y="1751"/>
                    <a:pt x="408" y="1751"/>
                  </a:cubicBezTo>
                  <a:cubicBezTo>
                    <a:pt x="374" y="1642"/>
                    <a:pt x="265" y="1662"/>
                    <a:pt x="265" y="1662"/>
                  </a:cubicBezTo>
                  <a:cubicBezTo>
                    <a:pt x="295" y="1638"/>
                    <a:pt x="329" y="1646"/>
                    <a:pt x="329" y="1646"/>
                  </a:cubicBezTo>
                  <a:cubicBezTo>
                    <a:pt x="320" y="1588"/>
                    <a:pt x="378" y="1561"/>
                    <a:pt x="378" y="1561"/>
                  </a:cubicBezTo>
                  <a:cubicBezTo>
                    <a:pt x="338" y="1599"/>
                    <a:pt x="346" y="1650"/>
                    <a:pt x="346" y="1650"/>
                  </a:cubicBezTo>
                  <a:close/>
                  <a:moveTo>
                    <a:pt x="1872" y="1431"/>
                  </a:moveTo>
                  <a:cubicBezTo>
                    <a:pt x="1872" y="1431"/>
                    <a:pt x="1934" y="1360"/>
                    <a:pt x="1934" y="1300"/>
                  </a:cubicBezTo>
                  <a:cubicBezTo>
                    <a:pt x="1934" y="1300"/>
                    <a:pt x="1887" y="1453"/>
                    <a:pt x="1725" y="1492"/>
                  </a:cubicBezTo>
                  <a:cubicBezTo>
                    <a:pt x="1617" y="1517"/>
                    <a:pt x="1547" y="1496"/>
                    <a:pt x="1473" y="1399"/>
                  </a:cubicBezTo>
                  <a:cubicBezTo>
                    <a:pt x="1473" y="1399"/>
                    <a:pt x="1483" y="1446"/>
                    <a:pt x="1532" y="1485"/>
                  </a:cubicBezTo>
                  <a:cubicBezTo>
                    <a:pt x="1532" y="1485"/>
                    <a:pt x="1384" y="1500"/>
                    <a:pt x="1314" y="1598"/>
                  </a:cubicBezTo>
                  <a:cubicBezTo>
                    <a:pt x="1314" y="1598"/>
                    <a:pt x="1325" y="1523"/>
                    <a:pt x="1239" y="1459"/>
                  </a:cubicBezTo>
                  <a:cubicBezTo>
                    <a:pt x="1239" y="1459"/>
                    <a:pt x="1338" y="1138"/>
                    <a:pt x="1706" y="1227"/>
                  </a:cubicBezTo>
                  <a:cubicBezTo>
                    <a:pt x="1706" y="1227"/>
                    <a:pt x="1616" y="1162"/>
                    <a:pt x="1458" y="1207"/>
                  </a:cubicBezTo>
                  <a:cubicBezTo>
                    <a:pt x="1458" y="1207"/>
                    <a:pt x="1377" y="1066"/>
                    <a:pt x="1212" y="1052"/>
                  </a:cubicBezTo>
                  <a:cubicBezTo>
                    <a:pt x="1209" y="1055"/>
                    <a:pt x="1197" y="996"/>
                    <a:pt x="1248" y="948"/>
                  </a:cubicBezTo>
                  <a:cubicBezTo>
                    <a:pt x="1248" y="948"/>
                    <a:pt x="1255" y="971"/>
                    <a:pt x="1280" y="982"/>
                  </a:cubicBezTo>
                  <a:cubicBezTo>
                    <a:pt x="1280" y="982"/>
                    <a:pt x="1260" y="954"/>
                    <a:pt x="1266" y="911"/>
                  </a:cubicBezTo>
                  <a:cubicBezTo>
                    <a:pt x="1269" y="886"/>
                    <a:pt x="1280" y="863"/>
                    <a:pt x="1310" y="843"/>
                  </a:cubicBezTo>
                  <a:cubicBezTo>
                    <a:pt x="1310" y="843"/>
                    <a:pt x="1287" y="839"/>
                    <a:pt x="1265" y="856"/>
                  </a:cubicBezTo>
                  <a:cubicBezTo>
                    <a:pt x="1252" y="866"/>
                    <a:pt x="1233" y="898"/>
                    <a:pt x="1243" y="932"/>
                  </a:cubicBezTo>
                  <a:cubicBezTo>
                    <a:pt x="1243" y="932"/>
                    <a:pt x="1158" y="972"/>
                    <a:pt x="1192" y="1052"/>
                  </a:cubicBezTo>
                  <a:cubicBezTo>
                    <a:pt x="1192" y="1052"/>
                    <a:pt x="1112" y="1047"/>
                    <a:pt x="1057" y="1105"/>
                  </a:cubicBezTo>
                  <a:cubicBezTo>
                    <a:pt x="1020" y="1144"/>
                    <a:pt x="978" y="1168"/>
                    <a:pt x="939" y="1161"/>
                  </a:cubicBezTo>
                  <a:cubicBezTo>
                    <a:pt x="902" y="1154"/>
                    <a:pt x="862" y="1142"/>
                    <a:pt x="807" y="1153"/>
                  </a:cubicBezTo>
                  <a:cubicBezTo>
                    <a:pt x="782" y="1157"/>
                    <a:pt x="750" y="1153"/>
                    <a:pt x="742" y="1149"/>
                  </a:cubicBezTo>
                  <a:cubicBezTo>
                    <a:pt x="734" y="1145"/>
                    <a:pt x="700" y="1128"/>
                    <a:pt x="697" y="1072"/>
                  </a:cubicBezTo>
                  <a:cubicBezTo>
                    <a:pt x="695" y="1040"/>
                    <a:pt x="710" y="980"/>
                    <a:pt x="777" y="971"/>
                  </a:cubicBezTo>
                  <a:cubicBezTo>
                    <a:pt x="777" y="971"/>
                    <a:pt x="752" y="956"/>
                    <a:pt x="716" y="979"/>
                  </a:cubicBezTo>
                  <a:cubicBezTo>
                    <a:pt x="716" y="979"/>
                    <a:pt x="676" y="954"/>
                    <a:pt x="680" y="888"/>
                  </a:cubicBezTo>
                  <a:cubicBezTo>
                    <a:pt x="682" y="842"/>
                    <a:pt x="707" y="819"/>
                    <a:pt x="734" y="807"/>
                  </a:cubicBezTo>
                  <a:cubicBezTo>
                    <a:pt x="765" y="793"/>
                    <a:pt x="807" y="780"/>
                    <a:pt x="819" y="736"/>
                  </a:cubicBezTo>
                  <a:cubicBezTo>
                    <a:pt x="819" y="736"/>
                    <a:pt x="804" y="755"/>
                    <a:pt x="787" y="763"/>
                  </a:cubicBezTo>
                  <a:cubicBezTo>
                    <a:pt x="787" y="763"/>
                    <a:pt x="801" y="744"/>
                    <a:pt x="799" y="704"/>
                  </a:cubicBezTo>
                  <a:cubicBezTo>
                    <a:pt x="796" y="659"/>
                    <a:pt x="836" y="512"/>
                    <a:pt x="974" y="478"/>
                  </a:cubicBezTo>
                  <a:cubicBezTo>
                    <a:pt x="1081" y="452"/>
                    <a:pt x="1144" y="481"/>
                    <a:pt x="1211" y="555"/>
                  </a:cubicBezTo>
                  <a:cubicBezTo>
                    <a:pt x="1211" y="555"/>
                    <a:pt x="1195" y="557"/>
                    <a:pt x="1175" y="573"/>
                  </a:cubicBezTo>
                  <a:cubicBezTo>
                    <a:pt x="1175" y="573"/>
                    <a:pt x="1244" y="555"/>
                    <a:pt x="1281" y="587"/>
                  </a:cubicBezTo>
                  <a:cubicBezTo>
                    <a:pt x="1281" y="587"/>
                    <a:pt x="1294" y="617"/>
                    <a:pt x="1304" y="633"/>
                  </a:cubicBezTo>
                  <a:cubicBezTo>
                    <a:pt x="1322" y="659"/>
                    <a:pt x="1337" y="701"/>
                    <a:pt x="1323" y="752"/>
                  </a:cubicBezTo>
                  <a:cubicBezTo>
                    <a:pt x="1312" y="792"/>
                    <a:pt x="1302" y="852"/>
                    <a:pt x="1350" y="874"/>
                  </a:cubicBezTo>
                  <a:cubicBezTo>
                    <a:pt x="1350" y="874"/>
                    <a:pt x="1314" y="840"/>
                    <a:pt x="1338" y="761"/>
                  </a:cubicBezTo>
                  <a:cubicBezTo>
                    <a:pt x="1354" y="711"/>
                    <a:pt x="1360" y="680"/>
                    <a:pt x="1320" y="630"/>
                  </a:cubicBezTo>
                  <a:cubicBezTo>
                    <a:pt x="1291" y="593"/>
                    <a:pt x="1228" y="436"/>
                    <a:pt x="1412" y="353"/>
                  </a:cubicBezTo>
                  <a:cubicBezTo>
                    <a:pt x="1412" y="353"/>
                    <a:pt x="1310" y="372"/>
                    <a:pt x="1275" y="469"/>
                  </a:cubicBezTo>
                  <a:cubicBezTo>
                    <a:pt x="1275" y="469"/>
                    <a:pt x="1209" y="437"/>
                    <a:pt x="1158" y="491"/>
                  </a:cubicBezTo>
                  <a:cubicBezTo>
                    <a:pt x="1158" y="491"/>
                    <a:pt x="1123" y="466"/>
                    <a:pt x="1096" y="458"/>
                  </a:cubicBezTo>
                  <a:cubicBezTo>
                    <a:pt x="1096" y="458"/>
                    <a:pt x="1031" y="379"/>
                    <a:pt x="1070" y="252"/>
                  </a:cubicBezTo>
                  <a:cubicBezTo>
                    <a:pt x="1070" y="252"/>
                    <a:pt x="1045" y="290"/>
                    <a:pt x="1042" y="334"/>
                  </a:cubicBezTo>
                  <a:cubicBezTo>
                    <a:pt x="1041" y="337"/>
                    <a:pt x="1011" y="341"/>
                    <a:pt x="975" y="331"/>
                  </a:cubicBezTo>
                  <a:cubicBezTo>
                    <a:pt x="931" y="319"/>
                    <a:pt x="831" y="326"/>
                    <a:pt x="804" y="429"/>
                  </a:cubicBezTo>
                  <a:cubicBezTo>
                    <a:pt x="804" y="429"/>
                    <a:pt x="663" y="444"/>
                    <a:pt x="662" y="586"/>
                  </a:cubicBezTo>
                  <a:cubicBezTo>
                    <a:pt x="662" y="586"/>
                    <a:pt x="699" y="474"/>
                    <a:pt x="804" y="436"/>
                  </a:cubicBezTo>
                  <a:cubicBezTo>
                    <a:pt x="804" y="436"/>
                    <a:pt x="794" y="504"/>
                    <a:pt x="821" y="544"/>
                  </a:cubicBezTo>
                  <a:cubicBezTo>
                    <a:pt x="821" y="544"/>
                    <a:pt x="798" y="429"/>
                    <a:pt x="863" y="378"/>
                  </a:cubicBezTo>
                  <a:cubicBezTo>
                    <a:pt x="898" y="350"/>
                    <a:pt x="933" y="344"/>
                    <a:pt x="969" y="345"/>
                  </a:cubicBezTo>
                  <a:cubicBezTo>
                    <a:pt x="983" y="345"/>
                    <a:pt x="994" y="346"/>
                    <a:pt x="1007" y="347"/>
                  </a:cubicBezTo>
                  <a:cubicBezTo>
                    <a:pt x="1023" y="349"/>
                    <a:pt x="1039" y="343"/>
                    <a:pt x="1042" y="340"/>
                  </a:cubicBezTo>
                  <a:cubicBezTo>
                    <a:pt x="1042" y="340"/>
                    <a:pt x="1044" y="425"/>
                    <a:pt x="1083" y="455"/>
                  </a:cubicBezTo>
                  <a:cubicBezTo>
                    <a:pt x="1083" y="455"/>
                    <a:pt x="794" y="390"/>
                    <a:pt x="786" y="726"/>
                  </a:cubicBezTo>
                  <a:cubicBezTo>
                    <a:pt x="786" y="726"/>
                    <a:pt x="744" y="750"/>
                    <a:pt x="700" y="705"/>
                  </a:cubicBezTo>
                  <a:cubicBezTo>
                    <a:pt x="700" y="705"/>
                    <a:pt x="727" y="764"/>
                    <a:pt x="785" y="750"/>
                  </a:cubicBezTo>
                  <a:cubicBezTo>
                    <a:pt x="785" y="750"/>
                    <a:pt x="786" y="758"/>
                    <a:pt x="778" y="766"/>
                  </a:cubicBezTo>
                  <a:cubicBezTo>
                    <a:pt x="778" y="766"/>
                    <a:pt x="769" y="772"/>
                    <a:pt x="740" y="783"/>
                  </a:cubicBezTo>
                  <a:cubicBezTo>
                    <a:pt x="718" y="791"/>
                    <a:pt x="700" y="796"/>
                    <a:pt x="683" y="819"/>
                  </a:cubicBezTo>
                  <a:cubicBezTo>
                    <a:pt x="683" y="819"/>
                    <a:pt x="663" y="792"/>
                    <a:pt x="625" y="793"/>
                  </a:cubicBezTo>
                  <a:cubicBezTo>
                    <a:pt x="625" y="793"/>
                    <a:pt x="670" y="817"/>
                    <a:pt x="669" y="839"/>
                  </a:cubicBezTo>
                  <a:cubicBezTo>
                    <a:pt x="669" y="839"/>
                    <a:pt x="622" y="910"/>
                    <a:pt x="705" y="986"/>
                  </a:cubicBezTo>
                  <a:cubicBezTo>
                    <a:pt x="705" y="986"/>
                    <a:pt x="667" y="1017"/>
                    <a:pt x="670" y="1074"/>
                  </a:cubicBezTo>
                  <a:cubicBezTo>
                    <a:pt x="672" y="1115"/>
                    <a:pt x="697" y="1148"/>
                    <a:pt x="756" y="1166"/>
                  </a:cubicBezTo>
                  <a:cubicBezTo>
                    <a:pt x="756" y="1166"/>
                    <a:pt x="720" y="1205"/>
                    <a:pt x="720" y="1261"/>
                  </a:cubicBezTo>
                  <a:cubicBezTo>
                    <a:pt x="720" y="1304"/>
                    <a:pt x="730" y="1340"/>
                    <a:pt x="773" y="1376"/>
                  </a:cubicBezTo>
                  <a:cubicBezTo>
                    <a:pt x="773" y="1376"/>
                    <a:pt x="715" y="1313"/>
                    <a:pt x="751" y="1221"/>
                  </a:cubicBezTo>
                  <a:cubicBezTo>
                    <a:pt x="764" y="1189"/>
                    <a:pt x="798" y="1164"/>
                    <a:pt x="853" y="1173"/>
                  </a:cubicBezTo>
                  <a:cubicBezTo>
                    <a:pt x="921" y="1185"/>
                    <a:pt x="984" y="1187"/>
                    <a:pt x="1022" y="1151"/>
                  </a:cubicBezTo>
                  <a:cubicBezTo>
                    <a:pt x="1074" y="1103"/>
                    <a:pt x="1135" y="1075"/>
                    <a:pt x="1208" y="1078"/>
                  </a:cubicBezTo>
                  <a:cubicBezTo>
                    <a:pt x="1329" y="1083"/>
                    <a:pt x="1435" y="1177"/>
                    <a:pt x="1452" y="1210"/>
                  </a:cubicBezTo>
                  <a:cubicBezTo>
                    <a:pt x="1452" y="1210"/>
                    <a:pt x="1303" y="1267"/>
                    <a:pt x="1256" y="1381"/>
                  </a:cubicBezTo>
                  <a:cubicBezTo>
                    <a:pt x="1256" y="1381"/>
                    <a:pt x="1210" y="1396"/>
                    <a:pt x="1176" y="1277"/>
                  </a:cubicBezTo>
                  <a:cubicBezTo>
                    <a:pt x="1176" y="1277"/>
                    <a:pt x="1173" y="1317"/>
                    <a:pt x="1188" y="1352"/>
                  </a:cubicBezTo>
                  <a:cubicBezTo>
                    <a:pt x="1188" y="1352"/>
                    <a:pt x="1134" y="1439"/>
                    <a:pt x="1029" y="1458"/>
                  </a:cubicBezTo>
                  <a:cubicBezTo>
                    <a:pt x="969" y="1468"/>
                    <a:pt x="882" y="1457"/>
                    <a:pt x="802" y="1394"/>
                  </a:cubicBezTo>
                  <a:cubicBezTo>
                    <a:pt x="802" y="1394"/>
                    <a:pt x="824" y="1434"/>
                    <a:pt x="890" y="1460"/>
                  </a:cubicBezTo>
                  <a:cubicBezTo>
                    <a:pt x="890" y="1460"/>
                    <a:pt x="854" y="1481"/>
                    <a:pt x="832" y="1503"/>
                  </a:cubicBezTo>
                  <a:cubicBezTo>
                    <a:pt x="823" y="1513"/>
                    <a:pt x="724" y="1574"/>
                    <a:pt x="605" y="1516"/>
                  </a:cubicBezTo>
                  <a:cubicBezTo>
                    <a:pt x="605" y="1516"/>
                    <a:pt x="678" y="1602"/>
                    <a:pt x="802" y="1540"/>
                  </a:cubicBezTo>
                  <a:cubicBezTo>
                    <a:pt x="802" y="1540"/>
                    <a:pt x="761" y="1595"/>
                    <a:pt x="777" y="1632"/>
                  </a:cubicBezTo>
                  <a:cubicBezTo>
                    <a:pt x="777" y="1632"/>
                    <a:pt x="715" y="1606"/>
                    <a:pt x="661" y="1644"/>
                  </a:cubicBezTo>
                  <a:cubicBezTo>
                    <a:pt x="661" y="1644"/>
                    <a:pt x="675" y="1564"/>
                    <a:pt x="591" y="1568"/>
                  </a:cubicBezTo>
                  <a:cubicBezTo>
                    <a:pt x="591" y="1568"/>
                    <a:pt x="607" y="1453"/>
                    <a:pt x="485" y="1424"/>
                  </a:cubicBezTo>
                  <a:cubicBezTo>
                    <a:pt x="485" y="1424"/>
                    <a:pt x="501" y="1424"/>
                    <a:pt x="514" y="1368"/>
                  </a:cubicBezTo>
                  <a:cubicBezTo>
                    <a:pt x="528" y="1310"/>
                    <a:pt x="564" y="1225"/>
                    <a:pt x="712" y="1219"/>
                  </a:cubicBezTo>
                  <a:cubicBezTo>
                    <a:pt x="712" y="1219"/>
                    <a:pt x="622" y="1191"/>
                    <a:pt x="549" y="1259"/>
                  </a:cubicBezTo>
                  <a:cubicBezTo>
                    <a:pt x="549" y="1259"/>
                    <a:pt x="392" y="1189"/>
                    <a:pt x="377" y="1077"/>
                  </a:cubicBezTo>
                  <a:cubicBezTo>
                    <a:pt x="377" y="1077"/>
                    <a:pt x="400" y="1097"/>
                    <a:pt x="431" y="1100"/>
                  </a:cubicBezTo>
                  <a:cubicBezTo>
                    <a:pt x="431" y="1100"/>
                    <a:pt x="273" y="1037"/>
                    <a:pt x="367" y="862"/>
                  </a:cubicBezTo>
                  <a:cubicBezTo>
                    <a:pt x="397" y="807"/>
                    <a:pt x="463" y="744"/>
                    <a:pt x="587" y="752"/>
                  </a:cubicBezTo>
                  <a:cubicBezTo>
                    <a:pt x="587" y="752"/>
                    <a:pt x="426" y="698"/>
                    <a:pt x="341" y="855"/>
                  </a:cubicBezTo>
                  <a:cubicBezTo>
                    <a:pt x="262" y="999"/>
                    <a:pt x="370" y="1073"/>
                    <a:pt x="370" y="1073"/>
                  </a:cubicBezTo>
                  <a:cubicBezTo>
                    <a:pt x="370" y="1073"/>
                    <a:pt x="373" y="1162"/>
                    <a:pt x="447" y="1216"/>
                  </a:cubicBezTo>
                  <a:cubicBezTo>
                    <a:pt x="447" y="1216"/>
                    <a:pt x="396" y="1231"/>
                    <a:pt x="391" y="1282"/>
                  </a:cubicBezTo>
                  <a:cubicBezTo>
                    <a:pt x="391" y="1282"/>
                    <a:pt x="415" y="1236"/>
                    <a:pt x="461" y="1228"/>
                  </a:cubicBezTo>
                  <a:cubicBezTo>
                    <a:pt x="461" y="1228"/>
                    <a:pt x="508" y="1254"/>
                    <a:pt x="542" y="1266"/>
                  </a:cubicBezTo>
                  <a:cubicBezTo>
                    <a:pt x="542" y="1266"/>
                    <a:pt x="500" y="1306"/>
                    <a:pt x="500" y="1360"/>
                  </a:cubicBezTo>
                  <a:cubicBezTo>
                    <a:pt x="499" y="1393"/>
                    <a:pt x="494" y="1415"/>
                    <a:pt x="477" y="1422"/>
                  </a:cubicBezTo>
                  <a:cubicBezTo>
                    <a:pt x="477" y="1422"/>
                    <a:pt x="391" y="1396"/>
                    <a:pt x="339" y="1454"/>
                  </a:cubicBezTo>
                  <a:cubicBezTo>
                    <a:pt x="339" y="1454"/>
                    <a:pt x="272" y="1437"/>
                    <a:pt x="207" y="1499"/>
                  </a:cubicBezTo>
                  <a:cubicBezTo>
                    <a:pt x="207" y="1499"/>
                    <a:pt x="176" y="1352"/>
                    <a:pt x="266" y="1259"/>
                  </a:cubicBezTo>
                  <a:cubicBezTo>
                    <a:pt x="266" y="1259"/>
                    <a:pt x="292" y="1290"/>
                    <a:pt x="336" y="1297"/>
                  </a:cubicBezTo>
                  <a:cubicBezTo>
                    <a:pt x="335" y="1297"/>
                    <a:pt x="266" y="1249"/>
                    <a:pt x="256" y="1176"/>
                  </a:cubicBezTo>
                  <a:cubicBezTo>
                    <a:pt x="248" y="1122"/>
                    <a:pt x="260" y="1070"/>
                    <a:pt x="322" y="1026"/>
                  </a:cubicBezTo>
                  <a:cubicBezTo>
                    <a:pt x="322" y="1026"/>
                    <a:pt x="210" y="1070"/>
                    <a:pt x="233" y="1187"/>
                  </a:cubicBezTo>
                  <a:cubicBezTo>
                    <a:pt x="238" y="1215"/>
                    <a:pt x="245" y="1228"/>
                    <a:pt x="260" y="1253"/>
                  </a:cubicBezTo>
                  <a:cubicBezTo>
                    <a:pt x="260" y="1253"/>
                    <a:pt x="123" y="1351"/>
                    <a:pt x="202" y="1503"/>
                  </a:cubicBezTo>
                  <a:cubicBezTo>
                    <a:pt x="202" y="1503"/>
                    <a:pt x="177" y="1524"/>
                    <a:pt x="159" y="1560"/>
                  </a:cubicBezTo>
                  <a:cubicBezTo>
                    <a:pt x="136" y="1606"/>
                    <a:pt x="123" y="1675"/>
                    <a:pt x="170" y="1745"/>
                  </a:cubicBezTo>
                  <a:cubicBezTo>
                    <a:pt x="170" y="1745"/>
                    <a:pt x="129" y="1664"/>
                    <a:pt x="183" y="1564"/>
                  </a:cubicBezTo>
                  <a:cubicBezTo>
                    <a:pt x="218" y="1500"/>
                    <a:pt x="284" y="1462"/>
                    <a:pt x="332" y="1464"/>
                  </a:cubicBezTo>
                  <a:cubicBezTo>
                    <a:pt x="332" y="1464"/>
                    <a:pt x="321" y="1486"/>
                    <a:pt x="329" y="1501"/>
                  </a:cubicBezTo>
                  <a:cubicBezTo>
                    <a:pt x="329" y="1501"/>
                    <a:pt x="359" y="1403"/>
                    <a:pt x="494" y="1450"/>
                  </a:cubicBezTo>
                  <a:cubicBezTo>
                    <a:pt x="570" y="1476"/>
                    <a:pt x="592" y="1549"/>
                    <a:pt x="567" y="1614"/>
                  </a:cubicBezTo>
                  <a:cubicBezTo>
                    <a:pt x="567" y="1614"/>
                    <a:pt x="583" y="1602"/>
                    <a:pt x="588" y="1579"/>
                  </a:cubicBezTo>
                  <a:cubicBezTo>
                    <a:pt x="588" y="1579"/>
                    <a:pt x="644" y="1591"/>
                    <a:pt x="649" y="1652"/>
                  </a:cubicBezTo>
                  <a:cubicBezTo>
                    <a:pt x="649" y="1652"/>
                    <a:pt x="628" y="1663"/>
                    <a:pt x="614" y="1687"/>
                  </a:cubicBezTo>
                  <a:cubicBezTo>
                    <a:pt x="614" y="1687"/>
                    <a:pt x="728" y="1589"/>
                    <a:pt x="851" y="1690"/>
                  </a:cubicBezTo>
                  <a:cubicBezTo>
                    <a:pt x="851" y="1690"/>
                    <a:pt x="827" y="1653"/>
                    <a:pt x="793" y="1638"/>
                  </a:cubicBezTo>
                  <a:cubicBezTo>
                    <a:pt x="793" y="1638"/>
                    <a:pt x="794" y="1523"/>
                    <a:pt x="908" y="1466"/>
                  </a:cubicBezTo>
                  <a:cubicBezTo>
                    <a:pt x="908" y="1466"/>
                    <a:pt x="1035" y="1512"/>
                    <a:pt x="1134" y="1435"/>
                  </a:cubicBezTo>
                  <a:cubicBezTo>
                    <a:pt x="1134" y="1435"/>
                    <a:pt x="1279" y="1469"/>
                    <a:pt x="1308" y="1605"/>
                  </a:cubicBezTo>
                  <a:cubicBezTo>
                    <a:pt x="1308" y="1605"/>
                    <a:pt x="1214" y="1722"/>
                    <a:pt x="1317" y="1812"/>
                  </a:cubicBezTo>
                  <a:cubicBezTo>
                    <a:pt x="1317" y="1812"/>
                    <a:pt x="1253" y="1732"/>
                    <a:pt x="1327" y="1621"/>
                  </a:cubicBezTo>
                  <a:cubicBezTo>
                    <a:pt x="1378" y="1545"/>
                    <a:pt x="1483" y="1500"/>
                    <a:pt x="1552" y="1495"/>
                  </a:cubicBezTo>
                  <a:cubicBezTo>
                    <a:pt x="1552" y="1495"/>
                    <a:pt x="1699" y="1593"/>
                    <a:pt x="1859" y="1442"/>
                  </a:cubicBezTo>
                  <a:cubicBezTo>
                    <a:pt x="1859" y="1442"/>
                    <a:pt x="1959" y="1512"/>
                    <a:pt x="2029" y="1419"/>
                  </a:cubicBezTo>
                  <a:cubicBezTo>
                    <a:pt x="2029" y="1419"/>
                    <a:pt x="1947" y="1465"/>
                    <a:pt x="1872" y="1431"/>
                  </a:cubicBezTo>
                  <a:close/>
                  <a:moveTo>
                    <a:pt x="1271" y="483"/>
                  </a:moveTo>
                  <a:cubicBezTo>
                    <a:pt x="1259" y="519"/>
                    <a:pt x="1271" y="563"/>
                    <a:pt x="1271" y="563"/>
                  </a:cubicBezTo>
                  <a:cubicBezTo>
                    <a:pt x="1253" y="550"/>
                    <a:pt x="1217" y="554"/>
                    <a:pt x="1217" y="554"/>
                  </a:cubicBezTo>
                  <a:cubicBezTo>
                    <a:pt x="1202" y="525"/>
                    <a:pt x="1166" y="497"/>
                    <a:pt x="1166" y="497"/>
                  </a:cubicBezTo>
                  <a:cubicBezTo>
                    <a:pt x="1211" y="462"/>
                    <a:pt x="1271" y="483"/>
                    <a:pt x="1271" y="483"/>
                  </a:cubicBezTo>
                  <a:close/>
                  <a:moveTo>
                    <a:pt x="1153" y="1421"/>
                  </a:moveTo>
                  <a:cubicBezTo>
                    <a:pt x="1188" y="1398"/>
                    <a:pt x="1193" y="1360"/>
                    <a:pt x="1193" y="1360"/>
                  </a:cubicBezTo>
                  <a:cubicBezTo>
                    <a:pt x="1209" y="1405"/>
                    <a:pt x="1248" y="1403"/>
                    <a:pt x="1248" y="1403"/>
                  </a:cubicBezTo>
                  <a:cubicBezTo>
                    <a:pt x="1235" y="1431"/>
                    <a:pt x="1232" y="1456"/>
                    <a:pt x="1232" y="1456"/>
                  </a:cubicBezTo>
                  <a:cubicBezTo>
                    <a:pt x="1200" y="1431"/>
                    <a:pt x="1153" y="1421"/>
                    <a:pt x="1153" y="1421"/>
                  </a:cubicBezTo>
                  <a:close/>
                  <a:moveTo>
                    <a:pt x="884" y="733"/>
                  </a:moveTo>
                  <a:cubicBezTo>
                    <a:pt x="884" y="733"/>
                    <a:pt x="1004" y="734"/>
                    <a:pt x="1090" y="647"/>
                  </a:cubicBezTo>
                  <a:cubicBezTo>
                    <a:pt x="1090" y="647"/>
                    <a:pt x="1092" y="655"/>
                    <a:pt x="1078" y="673"/>
                  </a:cubicBezTo>
                  <a:cubicBezTo>
                    <a:pt x="1078" y="673"/>
                    <a:pt x="1088" y="710"/>
                    <a:pt x="1127" y="709"/>
                  </a:cubicBezTo>
                  <a:cubicBezTo>
                    <a:pt x="1127" y="709"/>
                    <a:pt x="1147" y="699"/>
                    <a:pt x="1172" y="699"/>
                  </a:cubicBezTo>
                  <a:cubicBezTo>
                    <a:pt x="1172" y="699"/>
                    <a:pt x="1003" y="764"/>
                    <a:pt x="1026" y="926"/>
                  </a:cubicBezTo>
                  <a:cubicBezTo>
                    <a:pt x="1026" y="926"/>
                    <a:pt x="969" y="797"/>
                    <a:pt x="1104" y="721"/>
                  </a:cubicBezTo>
                  <a:cubicBezTo>
                    <a:pt x="1104" y="721"/>
                    <a:pt x="1059" y="719"/>
                    <a:pt x="1070" y="680"/>
                  </a:cubicBezTo>
                  <a:cubicBezTo>
                    <a:pt x="1070" y="680"/>
                    <a:pt x="1031" y="738"/>
                    <a:pt x="947" y="738"/>
                  </a:cubicBezTo>
                  <a:cubicBezTo>
                    <a:pt x="947" y="738"/>
                    <a:pt x="1007" y="804"/>
                    <a:pt x="923" y="855"/>
                  </a:cubicBezTo>
                  <a:cubicBezTo>
                    <a:pt x="923" y="855"/>
                    <a:pt x="968" y="791"/>
                    <a:pt x="938" y="739"/>
                  </a:cubicBezTo>
                  <a:cubicBezTo>
                    <a:pt x="938" y="739"/>
                    <a:pt x="908" y="738"/>
                    <a:pt x="884" y="733"/>
                  </a:cubicBezTo>
                  <a:close/>
                  <a:moveTo>
                    <a:pt x="1045" y="984"/>
                  </a:moveTo>
                  <a:cubicBezTo>
                    <a:pt x="966" y="842"/>
                    <a:pt x="791" y="904"/>
                    <a:pt x="791" y="904"/>
                  </a:cubicBezTo>
                  <a:cubicBezTo>
                    <a:pt x="840" y="863"/>
                    <a:pt x="905" y="865"/>
                    <a:pt x="943" y="876"/>
                  </a:cubicBezTo>
                  <a:cubicBezTo>
                    <a:pt x="1038" y="904"/>
                    <a:pt x="1044" y="982"/>
                    <a:pt x="1045" y="984"/>
                  </a:cubicBezTo>
                  <a:close/>
                  <a:moveTo>
                    <a:pt x="461" y="919"/>
                  </a:moveTo>
                  <a:cubicBezTo>
                    <a:pt x="461" y="919"/>
                    <a:pt x="461" y="1012"/>
                    <a:pt x="536" y="1029"/>
                  </a:cubicBezTo>
                  <a:cubicBezTo>
                    <a:pt x="536" y="1029"/>
                    <a:pt x="555" y="1007"/>
                    <a:pt x="602" y="998"/>
                  </a:cubicBezTo>
                  <a:cubicBezTo>
                    <a:pt x="602" y="998"/>
                    <a:pt x="497" y="1051"/>
                    <a:pt x="505" y="1158"/>
                  </a:cubicBezTo>
                  <a:cubicBezTo>
                    <a:pt x="505" y="1158"/>
                    <a:pt x="477" y="1103"/>
                    <a:pt x="523" y="1043"/>
                  </a:cubicBezTo>
                  <a:cubicBezTo>
                    <a:pt x="523" y="1043"/>
                    <a:pt x="445" y="1022"/>
                    <a:pt x="461" y="919"/>
                  </a:cubicBezTo>
                  <a:close/>
                  <a:moveTo>
                    <a:pt x="565" y="623"/>
                  </a:moveTo>
                  <a:cubicBezTo>
                    <a:pt x="540" y="660"/>
                    <a:pt x="528" y="691"/>
                    <a:pt x="527" y="745"/>
                  </a:cubicBezTo>
                  <a:cubicBezTo>
                    <a:pt x="527" y="745"/>
                    <a:pt x="497" y="687"/>
                    <a:pt x="548" y="611"/>
                  </a:cubicBezTo>
                  <a:cubicBezTo>
                    <a:pt x="574" y="573"/>
                    <a:pt x="614" y="553"/>
                    <a:pt x="663" y="555"/>
                  </a:cubicBezTo>
                  <a:cubicBezTo>
                    <a:pt x="663" y="555"/>
                    <a:pt x="606" y="560"/>
                    <a:pt x="565" y="623"/>
                  </a:cubicBezTo>
                  <a:close/>
                  <a:moveTo>
                    <a:pt x="1511" y="789"/>
                  </a:moveTo>
                  <a:cubicBezTo>
                    <a:pt x="1553" y="769"/>
                    <a:pt x="1594" y="773"/>
                    <a:pt x="1594" y="773"/>
                  </a:cubicBezTo>
                  <a:cubicBezTo>
                    <a:pt x="1464" y="800"/>
                    <a:pt x="1418" y="895"/>
                    <a:pt x="1405" y="965"/>
                  </a:cubicBezTo>
                  <a:cubicBezTo>
                    <a:pt x="1377" y="1111"/>
                    <a:pt x="1467" y="1192"/>
                    <a:pt x="1467" y="1192"/>
                  </a:cubicBezTo>
                  <a:cubicBezTo>
                    <a:pt x="1380" y="1131"/>
                    <a:pt x="1370" y="1036"/>
                    <a:pt x="1378" y="966"/>
                  </a:cubicBezTo>
                  <a:cubicBezTo>
                    <a:pt x="1392" y="846"/>
                    <a:pt x="1504" y="793"/>
                    <a:pt x="1504" y="793"/>
                  </a:cubicBezTo>
                  <a:cubicBezTo>
                    <a:pt x="1332" y="737"/>
                    <a:pt x="1404" y="545"/>
                    <a:pt x="1404" y="545"/>
                  </a:cubicBezTo>
                  <a:cubicBezTo>
                    <a:pt x="1377" y="719"/>
                    <a:pt x="1511" y="789"/>
                    <a:pt x="1511" y="789"/>
                  </a:cubicBezTo>
                  <a:close/>
                  <a:moveTo>
                    <a:pt x="1508" y="1602"/>
                  </a:moveTo>
                  <a:cubicBezTo>
                    <a:pt x="1508" y="1602"/>
                    <a:pt x="1582" y="1587"/>
                    <a:pt x="1598" y="1662"/>
                  </a:cubicBezTo>
                  <a:cubicBezTo>
                    <a:pt x="1598" y="1662"/>
                    <a:pt x="1656" y="1571"/>
                    <a:pt x="1773" y="1600"/>
                  </a:cubicBezTo>
                  <a:cubicBezTo>
                    <a:pt x="1773" y="1600"/>
                    <a:pt x="1769" y="1551"/>
                    <a:pt x="1839" y="1547"/>
                  </a:cubicBezTo>
                  <a:cubicBezTo>
                    <a:pt x="1839" y="1547"/>
                    <a:pt x="1785" y="1567"/>
                    <a:pt x="1788" y="1605"/>
                  </a:cubicBezTo>
                  <a:cubicBezTo>
                    <a:pt x="1788" y="1605"/>
                    <a:pt x="1831" y="1616"/>
                    <a:pt x="1843" y="1642"/>
                  </a:cubicBezTo>
                  <a:cubicBezTo>
                    <a:pt x="1843" y="1642"/>
                    <a:pt x="1790" y="1603"/>
                    <a:pt x="1703" y="1620"/>
                  </a:cubicBezTo>
                  <a:cubicBezTo>
                    <a:pt x="1662" y="1628"/>
                    <a:pt x="1617" y="1650"/>
                    <a:pt x="1575" y="1701"/>
                  </a:cubicBezTo>
                  <a:cubicBezTo>
                    <a:pt x="1575" y="1701"/>
                    <a:pt x="1575" y="1684"/>
                    <a:pt x="1594" y="1665"/>
                  </a:cubicBezTo>
                  <a:cubicBezTo>
                    <a:pt x="1594" y="1665"/>
                    <a:pt x="1569" y="1617"/>
                    <a:pt x="1508" y="1602"/>
                  </a:cubicBezTo>
                  <a:close/>
                  <a:moveTo>
                    <a:pt x="1613" y="1861"/>
                  </a:moveTo>
                  <a:cubicBezTo>
                    <a:pt x="1613" y="1861"/>
                    <a:pt x="1602" y="1953"/>
                    <a:pt x="1524" y="2000"/>
                  </a:cubicBezTo>
                  <a:cubicBezTo>
                    <a:pt x="1488" y="2022"/>
                    <a:pt x="1456" y="2025"/>
                    <a:pt x="1427" y="2026"/>
                  </a:cubicBezTo>
                  <a:cubicBezTo>
                    <a:pt x="1349" y="2028"/>
                    <a:pt x="1303" y="1980"/>
                    <a:pt x="1304" y="1979"/>
                  </a:cubicBezTo>
                  <a:cubicBezTo>
                    <a:pt x="1208" y="2011"/>
                    <a:pt x="1110" y="1981"/>
                    <a:pt x="1061" y="1947"/>
                  </a:cubicBezTo>
                  <a:cubicBezTo>
                    <a:pt x="956" y="1875"/>
                    <a:pt x="970" y="1761"/>
                    <a:pt x="970" y="1761"/>
                  </a:cubicBezTo>
                  <a:cubicBezTo>
                    <a:pt x="925" y="1816"/>
                    <a:pt x="876" y="1799"/>
                    <a:pt x="876" y="1799"/>
                  </a:cubicBezTo>
                  <a:cubicBezTo>
                    <a:pt x="876" y="1799"/>
                    <a:pt x="859" y="1892"/>
                    <a:pt x="756" y="1908"/>
                  </a:cubicBezTo>
                  <a:cubicBezTo>
                    <a:pt x="550" y="1939"/>
                    <a:pt x="483" y="1777"/>
                    <a:pt x="486" y="1776"/>
                  </a:cubicBezTo>
                  <a:cubicBezTo>
                    <a:pt x="563" y="1884"/>
                    <a:pt x="697" y="1905"/>
                    <a:pt x="770" y="1881"/>
                  </a:cubicBezTo>
                  <a:cubicBezTo>
                    <a:pt x="906" y="1838"/>
                    <a:pt x="858" y="1700"/>
                    <a:pt x="858" y="1700"/>
                  </a:cubicBezTo>
                  <a:cubicBezTo>
                    <a:pt x="882" y="1730"/>
                    <a:pt x="878" y="1776"/>
                    <a:pt x="879" y="1777"/>
                  </a:cubicBezTo>
                  <a:cubicBezTo>
                    <a:pt x="941" y="1788"/>
                    <a:pt x="973" y="1745"/>
                    <a:pt x="973" y="1745"/>
                  </a:cubicBezTo>
                  <a:cubicBezTo>
                    <a:pt x="980" y="1697"/>
                    <a:pt x="1014" y="1668"/>
                    <a:pt x="1014" y="1668"/>
                  </a:cubicBezTo>
                  <a:cubicBezTo>
                    <a:pt x="943" y="1801"/>
                    <a:pt x="1023" y="1893"/>
                    <a:pt x="1092" y="1932"/>
                  </a:cubicBezTo>
                  <a:cubicBezTo>
                    <a:pt x="1259" y="2028"/>
                    <a:pt x="1362" y="1924"/>
                    <a:pt x="1362" y="1924"/>
                  </a:cubicBezTo>
                  <a:cubicBezTo>
                    <a:pt x="1355" y="1951"/>
                    <a:pt x="1315" y="1975"/>
                    <a:pt x="1315" y="1975"/>
                  </a:cubicBezTo>
                  <a:cubicBezTo>
                    <a:pt x="1332" y="1989"/>
                    <a:pt x="1376" y="2008"/>
                    <a:pt x="1426" y="2008"/>
                  </a:cubicBezTo>
                  <a:cubicBezTo>
                    <a:pt x="1480" y="2008"/>
                    <a:pt x="1540" y="1979"/>
                    <a:pt x="1573" y="1895"/>
                  </a:cubicBezTo>
                  <a:cubicBezTo>
                    <a:pt x="1637" y="1733"/>
                    <a:pt x="1470" y="1663"/>
                    <a:pt x="1470" y="1663"/>
                  </a:cubicBezTo>
                  <a:cubicBezTo>
                    <a:pt x="1640" y="1701"/>
                    <a:pt x="1613" y="1851"/>
                    <a:pt x="1613" y="1851"/>
                  </a:cubicBezTo>
                  <a:cubicBezTo>
                    <a:pt x="1738" y="1911"/>
                    <a:pt x="1832" y="1795"/>
                    <a:pt x="1832" y="1795"/>
                  </a:cubicBezTo>
                  <a:cubicBezTo>
                    <a:pt x="1738" y="1970"/>
                    <a:pt x="1613" y="1861"/>
                    <a:pt x="1613" y="1861"/>
                  </a:cubicBezTo>
                  <a:close/>
                  <a:moveTo>
                    <a:pt x="1714" y="2037"/>
                  </a:moveTo>
                  <a:cubicBezTo>
                    <a:pt x="1669" y="2035"/>
                    <a:pt x="1623" y="2005"/>
                    <a:pt x="1607" y="1906"/>
                  </a:cubicBezTo>
                  <a:cubicBezTo>
                    <a:pt x="1607" y="1906"/>
                    <a:pt x="1639" y="2010"/>
                    <a:pt x="1721" y="2011"/>
                  </a:cubicBezTo>
                  <a:cubicBezTo>
                    <a:pt x="1775" y="2012"/>
                    <a:pt x="1789" y="2000"/>
                    <a:pt x="1808" y="1979"/>
                  </a:cubicBezTo>
                  <a:cubicBezTo>
                    <a:pt x="1826" y="1957"/>
                    <a:pt x="1858" y="1940"/>
                    <a:pt x="1874" y="1939"/>
                  </a:cubicBezTo>
                  <a:cubicBezTo>
                    <a:pt x="1874" y="1939"/>
                    <a:pt x="1869" y="1898"/>
                    <a:pt x="1893" y="1880"/>
                  </a:cubicBezTo>
                  <a:cubicBezTo>
                    <a:pt x="1893" y="1880"/>
                    <a:pt x="1848" y="1955"/>
                    <a:pt x="1939" y="1992"/>
                  </a:cubicBezTo>
                  <a:cubicBezTo>
                    <a:pt x="2018" y="2025"/>
                    <a:pt x="2115" y="1996"/>
                    <a:pt x="2162" y="1912"/>
                  </a:cubicBezTo>
                  <a:cubicBezTo>
                    <a:pt x="2206" y="1833"/>
                    <a:pt x="2223" y="1720"/>
                    <a:pt x="2092" y="1648"/>
                  </a:cubicBezTo>
                  <a:cubicBezTo>
                    <a:pt x="2092" y="1648"/>
                    <a:pt x="2112" y="1650"/>
                    <a:pt x="2138" y="1666"/>
                  </a:cubicBezTo>
                  <a:cubicBezTo>
                    <a:pt x="2138" y="1666"/>
                    <a:pt x="2202" y="1570"/>
                    <a:pt x="2328" y="1582"/>
                  </a:cubicBezTo>
                  <a:cubicBezTo>
                    <a:pt x="2328" y="1582"/>
                    <a:pt x="2213" y="1581"/>
                    <a:pt x="2150" y="1676"/>
                  </a:cubicBezTo>
                  <a:cubicBezTo>
                    <a:pt x="2150" y="1676"/>
                    <a:pt x="2270" y="1760"/>
                    <a:pt x="2180" y="1926"/>
                  </a:cubicBezTo>
                  <a:cubicBezTo>
                    <a:pt x="2145" y="1991"/>
                    <a:pt x="2074" y="2029"/>
                    <a:pt x="2008" y="2031"/>
                  </a:cubicBezTo>
                  <a:cubicBezTo>
                    <a:pt x="1952" y="2032"/>
                    <a:pt x="1893" y="2004"/>
                    <a:pt x="1877" y="1947"/>
                  </a:cubicBezTo>
                  <a:cubicBezTo>
                    <a:pt x="1877" y="1947"/>
                    <a:pt x="1862" y="1951"/>
                    <a:pt x="1846" y="1963"/>
                  </a:cubicBezTo>
                  <a:cubicBezTo>
                    <a:pt x="1837" y="1969"/>
                    <a:pt x="1827" y="1980"/>
                    <a:pt x="1820" y="1991"/>
                  </a:cubicBezTo>
                  <a:cubicBezTo>
                    <a:pt x="1809" y="2010"/>
                    <a:pt x="1775" y="2041"/>
                    <a:pt x="1714" y="2037"/>
                  </a:cubicBezTo>
                  <a:close/>
                  <a:moveTo>
                    <a:pt x="2811" y="858"/>
                  </a:moveTo>
                  <a:cubicBezTo>
                    <a:pt x="2806" y="853"/>
                    <a:pt x="2787" y="839"/>
                    <a:pt x="2784" y="837"/>
                  </a:cubicBezTo>
                  <a:cubicBezTo>
                    <a:pt x="2750" y="810"/>
                    <a:pt x="2764" y="788"/>
                    <a:pt x="2769" y="779"/>
                  </a:cubicBezTo>
                  <a:cubicBezTo>
                    <a:pt x="2780" y="761"/>
                    <a:pt x="2819" y="720"/>
                    <a:pt x="2819" y="669"/>
                  </a:cubicBezTo>
                  <a:cubicBezTo>
                    <a:pt x="2817" y="535"/>
                    <a:pt x="2685" y="519"/>
                    <a:pt x="2685" y="519"/>
                  </a:cubicBezTo>
                  <a:cubicBezTo>
                    <a:pt x="2689" y="442"/>
                    <a:pt x="2666" y="396"/>
                    <a:pt x="2632" y="372"/>
                  </a:cubicBezTo>
                  <a:cubicBezTo>
                    <a:pt x="2544" y="311"/>
                    <a:pt x="2486" y="353"/>
                    <a:pt x="2486" y="353"/>
                  </a:cubicBezTo>
                  <a:cubicBezTo>
                    <a:pt x="2453" y="316"/>
                    <a:pt x="2404" y="327"/>
                    <a:pt x="2404" y="327"/>
                  </a:cubicBezTo>
                  <a:cubicBezTo>
                    <a:pt x="2298" y="199"/>
                    <a:pt x="2158" y="231"/>
                    <a:pt x="2158" y="231"/>
                  </a:cubicBezTo>
                  <a:cubicBezTo>
                    <a:pt x="2117" y="147"/>
                    <a:pt x="2060" y="115"/>
                    <a:pt x="2000" y="106"/>
                  </a:cubicBezTo>
                  <a:cubicBezTo>
                    <a:pt x="1917" y="94"/>
                    <a:pt x="1844" y="143"/>
                    <a:pt x="1844" y="143"/>
                  </a:cubicBezTo>
                  <a:cubicBezTo>
                    <a:pt x="1797" y="98"/>
                    <a:pt x="1748" y="88"/>
                    <a:pt x="1700" y="95"/>
                  </a:cubicBezTo>
                  <a:cubicBezTo>
                    <a:pt x="1606" y="111"/>
                    <a:pt x="1571" y="185"/>
                    <a:pt x="1571" y="185"/>
                  </a:cubicBezTo>
                  <a:cubicBezTo>
                    <a:pt x="1393" y="132"/>
                    <a:pt x="1339" y="239"/>
                    <a:pt x="1339" y="239"/>
                  </a:cubicBezTo>
                  <a:cubicBezTo>
                    <a:pt x="1401" y="188"/>
                    <a:pt x="1466" y="187"/>
                    <a:pt x="1529" y="198"/>
                  </a:cubicBezTo>
                  <a:cubicBezTo>
                    <a:pt x="1656" y="221"/>
                    <a:pt x="1716" y="337"/>
                    <a:pt x="1716" y="337"/>
                  </a:cubicBezTo>
                  <a:cubicBezTo>
                    <a:pt x="1626" y="378"/>
                    <a:pt x="1614" y="446"/>
                    <a:pt x="1614" y="446"/>
                  </a:cubicBezTo>
                  <a:cubicBezTo>
                    <a:pt x="1635" y="418"/>
                    <a:pt x="1643" y="393"/>
                    <a:pt x="1710" y="360"/>
                  </a:cubicBezTo>
                  <a:cubicBezTo>
                    <a:pt x="1807" y="312"/>
                    <a:pt x="1916" y="324"/>
                    <a:pt x="1972" y="353"/>
                  </a:cubicBezTo>
                  <a:cubicBezTo>
                    <a:pt x="2107" y="424"/>
                    <a:pt x="2037" y="562"/>
                    <a:pt x="2037" y="562"/>
                  </a:cubicBezTo>
                  <a:cubicBezTo>
                    <a:pt x="2058" y="543"/>
                    <a:pt x="2060" y="520"/>
                    <a:pt x="2060" y="520"/>
                  </a:cubicBezTo>
                  <a:cubicBezTo>
                    <a:pt x="2181" y="508"/>
                    <a:pt x="2178" y="631"/>
                    <a:pt x="2177" y="702"/>
                  </a:cubicBezTo>
                  <a:cubicBezTo>
                    <a:pt x="2177" y="768"/>
                    <a:pt x="2235" y="808"/>
                    <a:pt x="2235" y="808"/>
                  </a:cubicBezTo>
                  <a:cubicBezTo>
                    <a:pt x="2232" y="824"/>
                    <a:pt x="2214" y="847"/>
                    <a:pt x="2195" y="863"/>
                  </a:cubicBezTo>
                  <a:cubicBezTo>
                    <a:pt x="2180" y="877"/>
                    <a:pt x="2132" y="921"/>
                    <a:pt x="2115" y="987"/>
                  </a:cubicBezTo>
                  <a:cubicBezTo>
                    <a:pt x="2093" y="1072"/>
                    <a:pt x="2142" y="1132"/>
                    <a:pt x="2142" y="1132"/>
                  </a:cubicBezTo>
                  <a:cubicBezTo>
                    <a:pt x="2112" y="1135"/>
                    <a:pt x="2119" y="1173"/>
                    <a:pt x="2119" y="1173"/>
                  </a:cubicBezTo>
                  <a:cubicBezTo>
                    <a:pt x="2084" y="1113"/>
                    <a:pt x="2010" y="1092"/>
                    <a:pt x="2010" y="1092"/>
                  </a:cubicBezTo>
                  <a:cubicBezTo>
                    <a:pt x="2128" y="932"/>
                    <a:pt x="1981" y="883"/>
                    <a:pt x="1981" y="883"/>
                  </a:cubicBezTo>
                  <a:cubicBezTo>
                    <a:pt x="2045" y="727"/>
                    <a:pt x="2199" y="781"/>
                    <a:pt x="2199" y="781"/>
                  </a:cubicBezTo>
                  <a:cubicBezTo>
                    <a:pt x="2162" y="740"/>
                    <a:pt x="2095" y="749"/>
                    <a:pt x="2057" y="765"/>
                  </a:cubicBezTo>
                  <a:cubicBezTo>
                    <a:pt x="1982" y="798"/>
                    <a:pt x="1972" y="878"/>
                    <a:pt x="1972" y="878"/>
                  </a:cubicBezTo>
                  <a:cubicBezTo>
                    <a:pt x="1873" y="832"/>
                    <a:pt x="1803" y="871"/>
                    <a:pt x="1803" y="871"/>
                  </a:cubicBezTo>
                  <a:cubicBezTo>
                    <a:pt x="1855" y="748"/>
                    <a:pt x="1778" y="648"/>
                    <a:pt x="1778" y="648"/>
                  </a:cubicBezTo>
                  <a:cubicBezTo>
                    <a:pt x="1806" y="646"/>
                    <a:pt x="1831" y="633"/>
                    <a:pt x="1831" y="633"/>
                  </a:cubicBezTo>
                  <a:cubicBezTo>
                    <a:pt x="1823" y="766"/>
                    <a:pt x="1923" y="790"/>
                    <a:pt x="1923" y="790"/>
                  </a:cubicBezTo>
                  <a:cubicBezTo>
                    <a:pt x="1830" y="734"/>
                    <a:pt x="1851" y="621"/>
                    <a:pt x="1851" y="621"/>
                  </a:cubicBezTo>
                  <a:cubicBezTo>
                    <a:pt x="1906" y="571"/>
                    <a:pt x="1906" y="534"/>
                    <a:pt x="1906" y="534"/>
                  </a:cubicBezTo>
                  <a:cubicBezTo>
                    <a:pt x="1861" y="612"/>
                    <a:pt x="1773" y="640"/>
                    <a:pt x="1773" y="640"/>
                  </a:cubicBezTo>
                  <a:cubicBezTo>
                    <a:pt x="1724" y="555"/>
                    <a:pt x="1609" y="528"/>
                    <a:pt x="1609" y="528"/>
                  </a:cubicBezTo>
                  <a:cubicBezTo>
                    <a:pt x="1614" y="404"/>
                    <a:pt x="1563" y="329"/>
                    <a:pt x="1473" y="291"/>
                  </a:cubicBezTo>
                  <a:cubicBezTo>
                    <a:pt x="1360" y="242"/>
                    <a:pt x="1258" y="304"/>
                    <a:pt x="1259" y="304"/>
                  </a:cubicBezTo>
                  <a:cubicBezTo>
                    <a:pt x="1215" y="291"/>
                    <a:pt x="1188" y="246"/>
                    <a:pt x="1188" y="246"/>
                  </a:cubicBezTo>
                  <a:cubicBezTo>
                    <a:pt x="1185" y="292"/>
                    <a:pt x="1238" y="315"/>
                    <a:pt x="1238" y="315"/>
                  </a:cubicBezTo>
                  <a:cubicBezTo>
                    <a:pt x="1202" y="341"/>
                    <a:pt x="1188" y="378"/>
                    <a:pt x="1188" y="378"/>
                  </a:cubicBezTo>
                  <a:cubicBezTo>
                    <a:pt x="1263" y="283"/>
                    <a:pt x="1398" y="285"/>
                    <a:pt x="1460" y="314"/>
                  </a:cubicBezTo>
                  <a:cubicBezTo>
                    <a:pt x="1614" y="385"/>
                    <a:pt x="1603" y="524"/>
                    <a:pt x="1603" y="524"/>
                  </a:cubicBezTo>
                  <a:cubicBezTo>
                    <a:pt x="1582" y="519"/>
                    <a:pt x="1566" y="524"/>
                    <a:pt x="1566" y="524"/>
                  </a:cubicBezTo>
                  <a:cubicBezTo>
                    <a:pt x="1737" y="578"/>
                    <a:pt x="1796" y="692"/>
                    <a:pt x="1794" y="781"/>
                  </a:cubicBezTo>
                  <a:cubicBezTo>
                    <a:pt x="1791" y="892"/>
                    <a:pt x="1727" y="928"/>
                    <a:pt x="1647" y="986"/>
                  </a:cubicBezTo>
                  <a:cubicBezTo>
                    <a:pt x="1627" y="1000"/>
                    <a:pt x="1587" y="1039"/>
                    <a:pt x="1571" y="1072"/>
                  </a:cubicBezTo>
                  <a:cubicBezTo>
                    <a:pt x="1552" y="1111"/>
                    <a:pt x="1558" y="1134"/>
                    <a:pt x="1558" y="1134"/>
                  </a:cubicBezTo>
                  <a:cubicBezTo>
                    <a:pt x="1570" y="1082"/>
                    <a:pt x="1612" y="1026"/>
                    <a:pt x="1690" y="984"/>
                  </a:cubicBezTo>
                  <a:cubicBezTo>
                    <a:pt x="1780" y="935"/>
                    <a:pt x="1797" y="880"/>
                    <a:pt x="1797" y="880"/>
                  </a:cubicBezTo>
                  <a:cubicBezTo>
                    <a:pt x="1819" y="871"/>
                    <a:pt x="1832" y="869"/>
                    <a:pt x="1850" y="868"/>
                  </a:cubicBezTo>
                  <a:cubicBezTo>
                    <a:pt x="1949" y="861"/>
                    <a:pt x="2016" y="919"/>
                    <a:pt x="2027" y="966"/>
                  </a:cubicBezTo>
                  <a:cubicBezTo>
                    <a:pt x="2044" y="1038"/>
                    <a:pt x="2004" y="1089"/>
                    <a:pt x="2004" y="1088"/>
                  </a:cubicBezTo>
                  <a:cubicBezTo>
                    <a:pt x="1865" y="1058"/>
                    <a:pt x="1774" y="1158"/>
                    <a:pt x="1746" y="1204"/>
                  </a:cubicBezTo>
                  <a:cubicBezTo>
                    <a:pt x="1718" y="1249"/>
                    <a:pt x="1653" y="1247"/>
                    <a:pt x="1653" y="1247"/>
                  </a:cubicBezTo>
                  <a:cubicBezTo>
                    <a:pt x="1718" y="1265"/>
                    <a:pt x="1748" y="1222"/>
                    <a:pt x="1801" y="1164"/>
                  </a:cubicBezTo>
                  <a:cubicBezTo>
                    <a:pt x="1863" y="1097"/>
                    <a:pt x="1970" y="1088"/>
                    <a:pt x="2035" y="1122"/>
                  </a:cubicBezTo>
                  <a:cubicBezTo>
                    <a:pt x="2122" y="1167"/>
                    <a:pt x="2147" y="1249"/>
                    <a:pt x="2147" y="1249"/>
                  </a:cubicBezTo>
                  <a:cubicBezTo>
                    <a:pt x="2084" y="1290"/>
                    <a:pt x="2067" y="1328"/>
                    <a:pt x="2057" y="1364"/>
                  </a:cubicBezTo>
                  <a:cubicBezTo>
                    <a:pt x="2046" y="1406"/>
                    <a:pt x="2073" y="1433"/>
                    <a:pt x="2073" y="1433"/>
                  </a:cubicBezTo>
                  <a:cubicBezTo>
                    <a:pt x="2044" y="1369"/>
                    <a:pt x="2110" y="1293"/>
                    <a:pt x="2161" y="1265"/>
                  </a:cubicBezTo>
                  <a:cubicBezTo>
                    <a:pt x="2300" y="1188"/>
                    <a:pt x="2373" y="1298"/>
                    <a:pt x="2373" y="1298"/>
                  </a:cubicBezTo>
                  <a:cubicBezTo>
                    <a:pt x="2366" y="1270"/>
                    <a:pt x="2344" y="1254"/>
                    <a:pt x="2344" y="1254"/>
                  </a:cubicBezTo>
                  <a:cubicBezTo>
                    <a:pt x="2401" y="1254"/>
                    <a:pt x="2438" y="1267"/>
                    <a:pt x="2472" y="1299"/>
                  </a:cubicBezTo>
                  <a:cubicBezTo>
                    <a:pt x="2534" y="1356"/>
                    <a:pt x="2531" y="1429"/>
                    <a:pt x="2531" y="1429"/>
                  </a:cubicBezTo>
                  <a:cubicBezTo>
                    <a:pt x="2540" y="1398"/>
                    <a:pt x="2535" y="1369"/>
                    <a:pt x="2535" y="1369"/>
                  </a:cubicBezTo>
                  <a:cubicBezTo>
                    <a:pt x="2634" y="1340"/>
                    <a:pt x="2719" y="1388"/>
                    <a:pt x="2723" y="1438"/>
                  </a:cubicBezTo>
                  <a:cubicBezTo>
                    <a:pt x="2731" y="1527"/>
                    <a:pt x="2643" y="1507"/>
                    <a:pt x="2643" y="1507"/>
                  </a:cubicBezTo>
                  <a:cubicBezTo>
                    <a:pt x="2632" y="1535"/>
                    <a:pt x="2617" y="1545"/>
                    <a:pt x="2597" y="1547"/>
                  </a:cubicBezTo>
                  <a:cubicBezTo>
                    <a:pt x="2555" y="1553"/>
                    <a:pt x="2537" y="1524"/>
                    <a:pt x="2537" y="1524"/>
                  </a:cubicBezTo>
                  <a:cubicBezTo>
                    <a:pt x="2539" y="1537"/>
                    <a:pt x="2545" y="1546"/>
                    <a:pt x="2545" y="1546"/>
                  </a:cubicBezTo>
                  <a:cubicBezTo>
                    <a:pt x="2505" y="1587"/>
                    <a:pt x="2447" y="1529"/>
                    <a:pt x="2447" y="1529"/>
                  </a:cubicBezTo>
                  <a:cubicBezTo>
                    <a:pt x="2452" y="1568"/>
                    <a:pt x="2491" y="1580"/>
                    <a:pt x="2508" y="1579"/>
                  </a:cubicBezTo>
                  <a:cubicBezTo>
                    <a:pt x="2533" y="1577"/>
                    <a:pt x="2551" y="1551"/>
                    <a:pt x="2551" y="1551"/>
                  </a:cubicBezTo>
                  <a:cubicBezTo>
                    <a:pt x="2627" y="1601"/>
                    <a:pt x="2648" y="1516"/>
                    <a:pt x="2648" y="1516"/>
                  </a:cubicBezTo>
                  <a:cubicBezTo>
                    <a:pt x="2711" y="1528"/>
                    <a:pt x="2752" y="1477"/>
                    <a:pt x="2741" y="1431"/>
                  </a:cubicBezTo>
                  <a:cubicBezTo>
                    <a:pt x="2721" y="1343"/>
                    <a:pt x="2613" y="1348"/>
                    <a:pt x="2613" y="1348"/>
                  </a:cubicBezTo>
                  <a:cubicBezTo>
                    <a:pt x="2562" y="1306"/>
                    <a:pt x="2591" y="1228"/>
                    <a:pt x="2591" y="1228"/>
                  </a:cubicBezTo>
                  <a:cubicBezTo>
                    <a:pt x="2618" y="1218"/>
                    <a:pt x="2639" y="1198"/>
                    <a:pt x="2639" y="1198"/>
                  </a:cubicBezTo>
                  <a:cubicBezTo>
                    <a:pt x="2483" y="1276"/>
                    <a:pt x="2408" y="1170"/>
                    <a:pt x="2408" y="1170"/>
                  </a:cubicBezTo>
                  <a:cubicBezTo>
                    <a:pt x="2501" y="1049"/>
                    <a:pt x="2430" y="891"/>
                    <a:pt x="2430" y="891"/>
                  </a:cubicBezTo>
                  <a:cubicBezTo>
                    <a:pt x="2456" y="880"/>
                    <a:pt x="2473" y="855"/>
                    <a:pt x="2473" y="855"/>
                  </a:cubicBezTo>
                  <a:cubicBezTo>
                    <a:pt x="2604" y="912"/>
                    <a:pt x="2559" y="1049"/>
                    <a:pt x="2559" y="1049"/>
                  </a:cubicBezTo>
                  <a:cubicBezTo>
                    <a:pt x="2592" y="1015"/>
                    <a:pt x="2585" y="969"/>
                    <a:pt x="2585" y="969"/>
                  </a:cubicBezTo>
                  <a:cubicBezTo>
                    <a:pt x="2664" y="952"/>
                    <a:pt x="2720" y="997"/>
                    <a:pt x="2740" y="1033"/>
                  </a:cubicBezTo>
                  <a:cubicBezTo>
                    <a:pt x="2780" y="1107"/>
                    <a:pt x="2721" y="1183"/>
                    <a:pt x="2721" y="1183"/>
                  </a:cubicBezTo>
                  <a:cubicBezTo>
                    <a:pt x="2774" y="1145"/>
                    <a:pt x="2786" y="1080"/>
                    <a:pt x="2761" y="1026"/>
                  </a:cubicBezTo>
                  <a:cubicBezTo>
                    <a:pt x="2734" y="972"/>
                    <a:pt x="2686" y="953"/>
                    <a:pt x="2649" y="948"/>
                  </a:cubicBezTo>
                  <a:cubicBezTo>
                    <a:pt x="2609" y="941"/>
                    <a:pt x="2585" y="961"/>
                    <a:pt x="2585" y="961"/>
                  </a:cubicBezTo>
                  <a:cubicBezTo>
                    <a:pt x="2578" y="909"/>
                    <a:pt x="2532" y="866"/>
                    <a:pt x="2532" y="866"/>
                  </a:cubicBezTo>
                  <a:cubicBezTo>
                    <a:pt x="2528" y="818"/>
                    <a:pt x="2565" y="785"/>
                    <a:pt x="2565" y="785"/>
                  </a:cubicBezTo>
                  <a:cubicBezTo>
                    <a:pt x="2655" y="769"/>
                    <a:pt x="2656" y="730"/>
                    <a:pt x="2656" y="730"/>
                  </a:cubicBezTo>
                  <a:cubicBezTo>
                    <a:pt x="2589" y="783"/>
                    <a:pt x="2518" y="761"/>
                    <a:pt x="2518" y="761"/>
                  </a:cubicBezTo>
                  <a:cubicBezTo>
                    <a:pt x="2527" y="660"/>
                    <a:pt x="2484" y="610"/>
                    <a:pt x="2484" y="610"/>
                  </a:cubicBezTo>
                  <a:cubicBezTo>
                    <a:pt x="2572" y="501"/>
                    <a:pt x="2714" y="532"/>
                    <a:pt x="2753" y="571"/>
                  </a:cubicBezTo>
                  <a:cubicBezTo>
                    <a:pt x="2842" y="663"/>
                    <a:pt x="2757" y="766"/>
                    <a:pt x="2757" y="766"/>
                  </a:cubicBezTo>
                  <a:cubicBezTo>
                    <a:pt x="2735" y="795"/>
                    <a:pt x="2756" y="822"/>
                    <a:pt x="2756" y="822"/>
                  </a:cubicBezTo>
                  <a:cubicBezTo>
                    <a:pt x="2721" y="803"/>
                    <a:pt x="2697" y="812"/>
                    <a:pt x="2697" y="812"/>
                  </a:cubicBezTo>
                  <a:cubicBezTo>
                    <a:pt x="2740" y="816"/>
                    <a:pt x="2813" y="865"/>
                    <a:pt x="2816" y="921"/>
                  </a:cubicBezTo>
                  <a:cubicBezTo>
                    <a:pt x="2818" y="986"/>
                    <a:pt x="2776" y="1033"/>
                    <a:pt x="2776" y="1033"/>
                  </a:cubicBezTo>
                  <a:cubicBezTo>
                    <a:pt x="2858" y="974"/>
                    <a:pt x="2847" y="897"/>
                    <a:pt x="2811" y="858"/>
                  </a:cubicBezTo>
                  <a:close/>
                  <a:moveTo>
                    <a:pt x="2579" y="1231"/>
                  </a:moveTo>
                  <a:cubicBezTo>
                    <a:pt x="2579" y="1231"/>
                    <a:pt x="2527" y="1317"/>
                    <a:pt x="2601" y="1348"/>
                  </a:cubicBezTo>
                  <a:cubicBezTo>
                    <a:pt x="2601" y="1348"/>
                    <a:pt x="2557" y="1349"/>
                    <a:pt x="2533" y="1363"/>
                  </a:cubicBezTo>
                  <a:cubicBezTo>
                    <a:pt x="2533" y="1363"/>
                    <a:pt x="2496" y="1218"/>
                    <a:pt x="2338" y="1248"/>
                  </a:cubicBezTo>
                  <a:cubicBezTo>
                    <a:pt x="2338" y="1248"/>
                    <a:pt x="2335" y="1244"/>
                    <a:pt x="2326" y="1240"/>
                  </a:cubicBezTo>
                  <a:cubicBezTo>
                    <a:pt x="2326" y="1240"/>
                    <a:pt x="2370" y="1223"/>
                    <a:pt x="2399" y="1184"/>
                  </a:cubicBezTo>
                  <a:cubicBezTo>
                    <a:pt x="2399" y="1184"/>
                    <a:pt x="2454" y="1287"/>
                    <a:pt x="2579" y="1231"/>
                  </a:cubicBezTo>
                  <a:close/>
                  <a:moveTo>
                    <a:pt x="2555" y="784"/>
                  </a:moveTo>
                  <a:cubicBezTo>
                    <a:pt x="2506" y="812"/>
                    <a:pt x="2526" y="862"/>
                    <a:pt x="2526" y="862"/>
                  </a:cubicBezTo>
                  <a:cubicBezTo>
                    <a:pt x="2514" y="851"/>
                    <a:pt x="2483" y="843"/>
                    <a:pt x="2483" y="843"/>
                  </a:cubicBezTo>
                  <a:cubicBezTo>
                    <a:pt x="2509" y="807"/>
                    <a:pt x="2515" y="775"/>
                    <a:pt x="2515" y="775"/>
                  </a:cubicBezTo>
                  <a:cubicBezTo>
                    <a:pt x="2528" y="782"/>
                    <a:pt x="2555" y="784"/>
                    <a:pt x="2555" y="784"/>
                  </a:cubicBezTo>
                  <a:close/>
                  <a:moveTo>
                    <a:pt x="2481" y="604"/>
                  </a:moveTo>
                  <a:cubicBezTo>
                    <a:pt x="2481" y="604"/>
                    <a:pt x="2462" y="575"/>
                    <a:pt x="2438" y="561"/>
                  </a:cubicBezTo>
                  <a:cubicBezTo>
                    <a:pt x="2438" y="561"/>
                    <a:pt x="2465" y="557"/>
                    <a:pt x="2481" y="525"/>
                  </a:cubicBezTo>
                  <a:cubicBezTo>
                    <a:pt x="2481" y="525"/>
                    <a:pt x="2481" y="556"/>
                    <a:pt x="2525" y="553"/>
                  </a:cubicBezTo>
                  <a:cubicBezTo>
                    <a:pt x="2525" y="553"/>
                    <a:pt x="2498" y="572"/>
                    <a:pt x="2481" y="604"/>
                  </a:cubicBezTo>
                  <a:close/>
                  <a:moveTo>
                    <a:pt x="2539" y="544"/>
                  </a:moveTo>
                  <a:cubicBezTo>
                    <a:pt x="2539" y="544"/>
                    <a:pt x="2496" y="544"/>
                    <a:pt x="2487" y="511"/>
                  </a:cubicBezTo>
                  <a:cubicBezTo>
                    <a:pt x="2487" y="511"/>
                    <a:pt x="2496" y="483"/>
                    <a:pt x="2484" y="454"/>
                  </a:cubicBezTo>
                  <a:cubicBezTo>
                    <a:pt x="2483" y="454"/>
                    <a:pt x="2491" y="528"/>
                    <a:pt x="2426" y="552"/>
                  </a:cubicBezTo>
                  <a:cubicBezTo>
                    <a:pt x="2426" y="552"/>
                    <a:pt x="2407" y="538"/>
                    <a:pt x="2376" y="539"/>
                  </a:cubicBezTo>
                  <a:cubicBezTo>
                    <a:pt x="2376" y="539"/>
                    <a:pt x="2520" y="580"/>
                    <a:pt x="2489" y="760"/>
                  </a:cubicBezTo>
                  <a:cubicBezTo>
                    <a:pt x="2476" y="839"/>
                    <a:pt x="2431" y="870"/>
                    <a:pt x="2420" y="875"/>
                  </a:cubicBezTo>
                  <a:cubicBezTo>
                    <a:pt x="2420" y="875"/>
                    <a:pt x="2411" y="856"/>
                    <a:pt x="2398" y="840"/>
                  </a:cubicBezTo>
                  <a:cubicBezTo>
                    <a:pt x="2398" y="840"/>
                    <a:pt x="2515" y="1103"/>
                    <a:pt x="2321" y="1236"/>
                  </a:cubicBezTo>
                  <a:cubicBezTo>
                    <a:pt x="2321" y="1236"/>
                    <a:pt x="2256" y="1191"/>
                    <a:pt x="2154" y="1245"/>
                  </a:cubicBezTo>
                  <a:cubicBezTo>
                    <a:pt x="2154" y="1245"/>
                    <a:pt x="2148" y="1209"/>
                    <a:pt x="2128" y="1183"/>
                  </a:cubicBezTo>
                  <a:cubicBezTo>
                    <a:pt x="2128" y="1183"/>
                    <a:pt x="2122" y="1153"/>
                    <a:pt x="2154" y="1143"/>
                  </a:cubicBezTo>
                  <a:cubicBezTo>
                    <a:pt x="2154" y="1143"/>
                    <a:pt x="2178" y="1170"/>
                    <a:pt x="2203" y="1182"/>
                  </a:cubicBezTo>
                  <a:cubicBezTo>
                    <a:pt x="2203" y="1182"/>
                    <a:pt x="2115" y="1112"/>
                    <a:pt x="2133" y="1015"/>
                  </a:cubicBezTo>
                  <a:cubicBezTo>
                    <a:pt x="2146" y="943"/>
                    <a:pt x="2175" y="913"/>
                    <a:pt x="2202" y="879"/>
                  </a:cubicBezTo>
                  <a:cubicBezTo>
                    <a:pt x="2238" y="834"/>
                    <a:pt x="2275" y="792"/>
                    <a:pt x="2250" y="722"/>
                  </a:cubicBezTo>
                  <a:cubicBezTo>
                    <a:pt x="2250" y="722"/>
                    <a:pt x="2255" y="781"/>
                    <a:pt x="2241" y="800"/>
                  </a:cubicBezTo>
                  <a:cubicBezTo>
                    <a:pt x="2241" y="800"/>
                    <a:pt x="2189" y="760"/>
                    <a:pt x="2193" y="678"/>
                  </a:cubicBezTo>
                  <a:cubicBezTo>
                    <a:pt x="2196" y="628"/>
                    <a:pt x="2196" y="570"/>
                    <a:pt x="2165" y="537"/>
                  </a:cubicBezTo>
                  <a:cubicBezTo>
                    <a:pt x="2140" y="512"/>
                    <a:pt x="2107" y="501"/>
                    <a:pt x="2061" y="512"/>
                  </a:cubicBezTo>
                  <a:cubicBezTo>
                    <a:pt x="2061" y="512"/>
                    <a:pt x="2087" y="427"/>
                    <a:pt x="2027" y="363"/>
                  </a:cubicBezTo>
                  <a:cubicBezTo>
                    <a:pt x="2026" y="363"/>
                    <a:pt x="2064" y="332"/>
                    <a:pt x="2127" y="322"/>
                  </a:cubicBezTo>
                  <a:cubicBezTo>
                    <a:pt x="2176" y="315"/>
                    <a:pt x="2234" y="323"/>
                    <a:pt x="2285" y="368"/>
                  </a:cubicBezTo>
                  <a:cubicBezTo>
                    <a:pt x="2350" y="425"/>
                    <a:pt x="2353" y="501"/>
                    <a:pt x="2343" y="551"/>
                  </a:cubicBezTo>
                  <a:cubicBezTo>
                    <a:pt x="2333" y="596"/>
                    <a:pt x="2310" y="620"/>
                    <a:pt x="2302" y="626"/>
                  </a:cubicBezTo>
                  <a:cubicBezTo>
                    <a:pt x="2312" y="620"/>
                    <a:pt x="2353" y="592"/>
                    <a:pt x="2362" y="540"/>
                  </a:cubicBezTo>
                  <a:cubicBezTo>
                    <a:pt x="2372" y="480"/>
                    <a:pt x="2362" y="404"/>
                    <a:pt x="2303" y="353"/>
                  </a:cubicBezTo>
                  <a:cubicBezTo>
                    <a:pt x="2239" y="298"/>
                    <a:pt x="2177" y="294"/>
                    <a:pt x="2120" y="306"/>
                  </a:cubicBezTo>
                  <a:cubicBezTo>
                    <a:pt x="2056" y="321"/>
                    <a:pt x="2022" y="359"/>
                    <a:pt x="2021" y="358"/>
                  </a:cubicBezTo>
                  <a:cubicBezTo>
                    <a:pt x="2006" y="344"/>
                    <a:pt x="1986" y="332"/>
                    <a:pt x="1959" y="321"/>
                  </a:cubicBezTo>
                  <a:cubicBezTo>
                    <a:pt x="1883" y="289"/>
                    <a:pt x="1796" y="296"/>
                    <a:pt x="1723" y="333"/>
                  </a:cubicBezTo>
                  <a:cubicBezTo>
                    <a:pt x="1723" y="333"/>
                    <a:pt x="1675" y="221"/>
                    <a:pt x="1578" y="189"/>
                  </a:cubicBezTo>
                  <a:cubicBezTo>
                    <a:pt x="1578" y="189"/>
                    <a:pt x="1691" y="54"/>
                    <a:pt x="1839" y="148"/>
                  </a:cubicBezTo>
                  <a:cubicBezTo>
                    <a:pt x="1839" y="148"/>
                    <a:pt x="1812" y="168"/>
                    <a:pt x="1801" y="194"/>
                  </a:cubicBezTo>
                  <a:cubicBezTo>
                    <a:pt x="1801" y="194"/>
                    <a:pt x="1863" y="117"/>
                    <a:pt x="1977" y="129"/>
                  </a:cubicBezTo>
                  <a:cubicBezTo>
                    <a:pt x="2039" y="135"/>
                    <a:pt x="2089" y="156"/>
                    <a:pt x="2137" y="234"/>
                  </a:cubicBezTo>
                  <a:cubicBezTo>
                    <a:pt x="2137" y="234"/>
                    <a:pt x="2116" y="238"/>
                    <a:pt x="2087" y="248"/>
                  </a:cubicBezTo>
                  <a:cubicBezTo>
                    <a:pt x="2048" y="262"/>
                    <a:pt x="1904" y="311"/>
                    <a:pt x="1828" y="219"/>
                  </a:cubicBezTo>
                  <a:cubicBezTo>
                    <a:pt x="1828" y="219"/>
                    <a:pt x="1868" y="289"/>
                    <a:pt x="1960" y="288"/>
                  </a:cubicBezTo>
                  <a:cubicBezTo>
                    <a:pt x="2036" y="287"/>
                    <a:pt x="2057" y="280"/>
                    <a:pt x="2101" y="266"/>
                  </a:cubicBezTo>
                  <a:cubicBezTo>
                    <a:pt x="2142" y="253"/>
                    <a:pt x="2287" y="213"/>
                    <a:pt x="2395" y="329"/>
                  </a:cubicBezTo>
                  <a:cubicBezTo>
                    <a:pt x="2395" y="329"/>
                    <a:pt x="2353" y="337"/>
                    <a:pt x="2332" y="372"/>
                  </a:cubicBezTo>
                  <a:cubicBezTo>
                    <a:pt x="2332" y="372"/>
                    <a:pt x="2438" y="302"/>
                    <a:pt x="2504" y="385"/>
                  </a:cubicBezTo>
                  <a:cubicBezTo>
                    <a:pt x="2504" y="385"/>
                    <a:pt x="2502" y="369"/>
                    <a:pt x="2494" y="360"/>
                  </a:cubicBezTo>
                  <a:cubicBezTo>
                    <a:pt x="2494" y="360"/>
                    <a:pt x="2547" y="345"/>
                    <a:pt x="2606" y="383"/>
                  </a:cubicBezTo>
                  <a:cubicBezTo>
                    <a:pt x="2647" y="411"/>
                    <a:pt x="2672" y="446"/>
                    <a:pt x="2678" y="516"/>
                  </a:cubicBezTo>
                  <a:cubicBezTo>
                    <a:pt x="2678" y="516"/>
                    <a:pt x="2601" y="502"/>
                    <a:pt x="2539" y="544"/>
                  </a:cubicBezTo>
                  <a:close/>
                  <a:moveTo>
                    <a:pt x="2788" y="562"/>
                  </a:moveTo>
                  <a:cubicBezTo>
                    <a:pt x="2788" y="562"/>
                    <a:pt x="2886" y="518"/>
                    <a:pt x="2951" y="619"/>
                  </a:cubicBezTo>
                  <a:cubicBezTo>
                    <a:pt x="2975" y="655"/>
                    <a:pt x="2954" y="731"/>
                    <a:pt x="2941" y="748"/>
                  </a:cubicBezTo>
                  <a:cubicBezTo>
                    <a:pt x="2941" y="748"/>
                    <a:pt x="3122" y="845"/>
                    <a:pt x="3001" y="1011"/>
                  </a:cubicBezTo>
                  <a:cubicBezTo>
                    <a:pt x="3001" y="1011"/>
                    <a:pt x="3124" y="991"/>
                    <a:pt x="3146" y="1100"/>
                  </a:cubicBezTo>
                  <a:cubicBezTo>
                    <a:pt x="3160" y="1175"/>
                    <a:pt x="3122" y="1215"/>
                    <a:pt x="3069" y="1239"/>
                  </a:cubicBezTo>
                  <a:cubicBezTo>
                    <a:pt x="3015" y="1263"/>
                    <a:pt x="2964" y="1288"/>
                    <a:pt x="2951" y="1326"/>
                  </a:cubicBezTo>
                  <a:cubicBezTo>
                    <a:pt x="2939" y="1364"/>
                    <a:pt x="2915" y="1427"/>
                    <a:pt x="2857" y="1443"/>
                  </a:cubicBezTo>
                  <a:cubicBezTo>
                    <a:pt x="2798" y="1459"/>
                    <a:pt x="2749" y="1448"/>
                    <a:pt x="2741" y="1409"/>
                  </a:cubicBezTo>
                  <a:cubicBezTo>
                    <a:pt x="2737" y="1385"/>
                    <a:pt x="2740" y="1361"/>
                    <a:pt x="2762" y="1337"/>
                  </a:cubicBezTo>
                  <a:cubicBezTo>
                    <a:pt x="2784" y="1314"/>
                    <a:pt x="2796" y="1315"/>
                    <a:pt x="2818" y="1285"/>
                  </a:cubicBezTo>
                  <a:cubicBezTo>
                    <a:pt x="2829" y="1269"/>
                    <a:pt x="2843" y="1240"/>
                    <a:pt x="2829" y="1206"/>
                  </a:cubicBezTo>
                  <a:cubicBezTo>
                    <a:pt x="2819" y="1180"/>
                    <a:pt x="2807" y="1160"/>
                    <a:pt x="2773" y="1139"/>
                  </a:cubicBezTo>
                  <a:cubicBezTo>
                    <a:pt x="2773" y="1139"/>
                    <a:pt x="2844" y="1159"/>
                    <a:pt x="2852" y="1227"/>
                  </a:cubicBezTo>
                  <a:cubicBezTo>
                    <a:pt x="2857" y="1271"/>
                    <a:pt x="2827" y="1292"/>
                    <a:pt x="2810" y="1308"/>
                  </a:cubicBezTo>
                  <a:cubicBezTo>
                    <a:pt x="2789" y="1327"/>
                    <a:pt x="2745" y="1364"/>
                    <a:pt x="2759" y="1399"/>
                  </a:cubicBezTo>
                  <a:cubicBezTo>
                    <a:pt x="2771" y="1428"/>
                    <a:pt x="2827" y="1430"/>
                    <a:pt x="2850" y="1422"/>
                  </a:cubicBezTo>
                  <a:cubicBezTo>
                    <a:pt x="2877" y="1414"/>
                    <a:pt x="2905" y="1395"/>
                    <a:pt x="2917" y="1372"/>
                  </a:cubicBezTo>
                  <a:cubicBezTo>
                    <a:pt x="2930" y="1347"/>
                    <a:pt x="2939" y="1313"/>
                    <a:pt x="2971" y="1282"/>
                  </a:cubicBezTo>
                  <a:cubicBezTo>
                    <a:pt x="2991" y="1264"/>
                    <a:pt x="3020" y="1248"/>
                    <a:pt x="3046" y="1236"/>
                  </a:cubicBezTo>
                  <a:cubicBezTo>
                    <a:pt x="3077" y="1220"/>
                    <a:pt x="3122" y="1192"/>
                    <a:pt x="3128" y="1135"/>
                  </a:cubicBezTo>
                  <a:cubicBezTo>
                    <a:pt x="3132" y="1089"/>
                    <a:pt x="3109" y="1047"/>
                    <a:pt x="3062" y="1033"/>
                  </a:cubicBezTo>
                  <a:cubicBezTo>
                    <a:pt x="3015" y="1018"/>
                    <a:pt x="2926" y="1026"/>
                    <a:pt x="2873" y="1106"/>
                  </a:cubicBezTo>
                  <a:cubicBezTo>
                    <a:pt x="2857" y="1130"/>
                    <a:pt x="2856" y="1150"/>
                    <a:pt x="2858" y="1162"/>
                  </a:cubicBezTo>
                  <a:cubicBezTo>
                    <a:pt x="2855" y="1157"/>
                    <a:pt x="2848" y="1143"/>
                    <a:pt x="2865" y="1107"/>
                  </a:cubicBezTo>
                  <a:cubicBezTo>
                    <a:pt x="2865" y="1107"/>
                    <a:pt x="2796" y="1083"/>
                    <a:pt x="2813" y="1014"/>
                  </a:cubicBezTo>
                  <a:cubicBezTo>
                    <a:pt x="2813" y="1014"/>
                    <a:pt x="2819" y="1083"/>
                    <a:pt x="2870" y="1096"/>
                  </a:cubicBezTo>
                  <a:cubicBezTo>
                    <a:pt x="2870" y="1096"/>
                    <a:pt x="2904" y="1033"/>
                    <a:pt x="2990" y="1013"/>
                  </a:cubicBezTo>
                  <a:cubicBezTo>
                    <a:pt x="2990" y="1013"/>
                    <a:pt x="3088" y="866"/>
                    <a:pt x="2933" y="759"/>
                  </a:cubicBezTo>
                  <a:cubicBezTo>
                    <a:pt x="2933" y="759"/>
                    <a:pt x="2920" y="772"/>
                    <a:pt x="2918" y="786"/>
                  </a:cubicBezTo>
                  <a:cubicBezTo>
                    <a:pt x="2915" y="796"/>
                    <a:pt x="2916" y="808"/>
                    <a:pt x="2921" y="822"/>
                  </a:cubicBezTo>
                  <a:cubicBezTo>
                    <a:pt x="2921" y="822"/>
                    <a:pt x="2913" y="818"/>
                    <a:pt x="2908" y="804"/>
                  </a:cubicBezTo>
                  <a:cubicBezTo>
                    <a:pt x="2904" y="792"/>
                    <a:pt x="2904" y="772"/>
                    <a:pt x="2916" y="751"/>
                  </a:cubicBezTo>
                  <a:cubicBezTo>
                    <a:pt x="2931" y="724"/>
                    <a:pt x="2957" y="694"/>
                    <a:pt x="2934" y="630"/>
                  </a:cubicBezTo>
                  <a:cubicBezTo>
                    <a:pt x="2919" y="589"/>
                    <a:pt x="2878" y="553"/>
                    <a:pt x="2788" y="562"/>
                  </a:cubicBez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0">
                  <a:schemeClr val="accent1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278"/>
            <p:cNvSpPr>
              <a:spLocks noEditPoints="1"/>
            </p:cNvSpPr>
            <p:nvPr userDrawn="1"/>
          </p:nvSpPr>
          <p:spPr bwMode="auto">
            <a:xfrm>
              <a:off x="448489" y="2238445"/>
              <a:ext cx="2698340" cy="1190855"/>
            </a:xfrm>
            <a:custGeom>
              <a:avLst/>
              <a:gdLst>
                <a:gd name="T0" fmla="*/ 4925 w 6379"/>
                <a:gd name="T1" fmla="*/ 487 h 2815"/>
                <a:gd name="T2" fmla="*/ 3730 w 6379"/>
                <a:gd name="T3" fmla="*/ 45 h 2815"/>
                <a:gd name="T4" fmla="*/ 2553 w 6379"/>
                <a:gd name="T5" fmla="*/ 534 h 2815"/>
                <a:gd name="T6" fmla="*/ 520 w 6379"/>
                <a:gd name="T7" fmla="*/ 113 h 2815"/>
                <a:gd name="T8" fmla="*/ 63 w 6379"/>
                <a:gd name="T9" fmla="*/ 2721 h 2815"/>
                <a:gd name="T10" fmla="*/ 2244 w 6379"/>
                <a:gd name="T11" fmla="*/ 2660 h 2815"/>
                <a:gd name="T12" fmla="*/ 3540 w 6379"/>
                <a:gd name="T13" fmla="*/ 2482 h 2815"/>
                <a:gd name="T14" fmla="*/ 4988 w 6379"/>
                <a:gd name="T15" fmla="*/ 2107 h 2815"/>
                <a:gd name="T16" fmla="*/ 5836 w 6379"/>
                <a:gd name="T17" fmla="*/ 1699 h 2815"/>
                <a:gd name="T18" fmla="*/ 6334 w 6379"/>
                <a:gd name="T19" fmla="*/ 514 h 2815"/>
                <a:gd name="T20" fmla="*/ 5222 w 6379"/>
                <a:gd name="T21" fmla="*/ 898 h 2815"/>
                <a:gd name="T22" fmla="*/ 4558 w 6379"/>
                <a:gd name="T23" fmla="*/ 1629 h 2815"/>
                <a:gd name="T24" fmla="*/ 5222 w 6379"/>
                <a:gd name="T25" fmla="*/ 988 h 2815"/>
                <a:gd name="T26" fmla="*/ 3477 w 6379"/>
                <a:gd name="T27" fmla="*/ 1994 h 2815"/>
                <a:gd name="T28" fmla="*/ 4220 w 6379"/>
                <a:gd name="T29" fmla="*/ 1999 h 2815"/>
                <a:gd name="T30" fmla="*/ 3463 w 6379"/>
                <a:gd name="T31" fmla="*/ 2082 h 2815"/>
                <a:gd name="T32" fmla="*/ 1992 w 6379"/>
                <a:gd name="T33" fmla="*/ 2095 h 2815"/>
                <a:gd name="T34" fmla="*/ 3801 w 6379"/>
                <a:gd name="T35" fmla="*/ 82 h 2815"/>
                <a:gd name="T36" fmla="*/ 4836 w 6379"/>
                <a:gd name="T37" fmla="*/ 484 h 2815"/>
                <a:gd name="T38" fmla="*/ 4836 w 6379"/>
                <a:gd name="T39" fmla="*/ 484 h 2815"/>
                <a:gd name="T40" fmla="*/ 4906 w 6379"/>
                <a:gd name="T41" fmla="*/ 518 h 2815"/>
                <a:gd name="T42" fmla="*/ 3778 w 6379"/>
                <a:gd name="T43" fmla="*/ 1006 h 2815"/>
                <a:gd name="T44" fmla="*/ 4531 w 6379"/>
                <a:gd name="T45" fmla="*/ 1588 h 2815"/>
                <a:gd name="T46" fmla="*/ 1774 w 6379"/>
                <a:gd name="T47" fmla="*/ 1549 h 2815"/>
                <a:gd name="T48" fmla="*/ 2986 w 6379"/>
                <a:gd name="T49" fmla="*/ 1065 h 2815"/>
                <a:gd name="T50" fmla="*/ 2946 w 6379"/>
                <a:gd name="T51" fmla="*/ 1630 h 2815"/>
                <a:gd name="T52" fmla="*/ 2984 w 6379"/>
                <a:gd name="T53" fmla="*/ 1609 h 2815"/>
                <a:gd name="T54" fmla="*/ 2939 w 6379"/>
                <a:gd name="T55" fmla="*/ 1654 h 2815"/>
                <a:gd name="T56" fmla="*/ 1991 w 6379"/>
                <a:gd name="T57" fmla="*/ 2067 h 2815"/>
                <a:gd name="T58" fmla="*/ 1994 w 6379"/>
                <a:gd name="T59" fmla="*/ 2082 h 2815"/>
                <a:gd name="T60" fmla="*/ 3418 w 6379"/>
                <a:gd name="T61" fmla="*/ 2037 h 2815"/>
                <a:gd name="T62" fmla="*/ 3029 w 6379"/>
                <a:gd name="T63" fmla="*/ 1654 h 2815"/>
                <a:gd name="T64" fmla="*/ 3473 w 6379"/>
                <a:gd name="T65" fmla="*/ 1993 h 2815"/>
                <a:gd name="T66" fmla="*/ 2595 w 6379"/>
                <a:gd name="T67" fmla="*/ 596 h 2815"/>
                <a:gd name="T68" fmla="*/ 1541 w 6379"/>
                <a:gd name="T69" fmla="*/ 623 h 2815"/>
                <a:gd name="T70" fmla="*/ 1729 w 6379"/>
                <a:gd name="T71" fmla="*/ 1590 h 2815"/>
                <a:gd name="T72" fmla="*/ 1729 w 6379"/>
                <a:gd name="T73" fmla="*/ 1594 h 2815"/>
                <a:gd name="T74" fmla="*/ 709 w 6379"/>
                <a:gd name="T75" fmla="*/ 1550 h 2815"/>
                <a:gd name="T76" fmla="*/ 1906 w 6379"/>
                <a:gd name="T77" fmla="*/ 2096 h 2815"/>
                <a:gd name="T78" fmla="*/ 4110 w 6379"/>
                <a:gd name="T79" fmla="*/ 467 h 2815"/>
                <a:gd name="T80" fmla="*/ 3720 w 6379"/>
                <a:gd name="T81" fmla="*/ 1007 h 2815"/>
                <a:gd name="T82" fmla="*/ 3142 w 6379"/>
                <a:gd name="T83" fmla="*/ 408 h 2815"/>
                <a:gd name="T84" fmla="*/ 526 w 6379"/>
                <a:gd name="T85" fmla="*/ 202 h 2815"/>
                <a:gd name="T86" fmla="*/ 661 w 6379"/>
                <a:gd name="T87" fmla="*/ 1501 h 2815"/>
                <a:gd name="T88" fmla="*/ 1204 w 6379"/>
                <a:gd name="T89" fmla="*/ 2352 h 2815"/>
                <a:gd name="T90" fmla="*/ 1247 w 6379"/>
                <a:gd name="T91" fmla="*/ 2384 h 2815"/>
                <a:gd name="T92" fmla="*/ 2199 w 6379"/>
                <a:gd name="T93" fmla="*/ 2615 h 2815"/>
                <a:gd name="T94" fmla="*/ 2713 w 6379"/>
                <a:gd name="T95" fmla="*/ 2327 h 2815"/>
                <a:gd name="T96" fmla="*/ 2996 w 6379"/>
                <a:gd name="T97" fmla="*/ 2731 h 2815"/>
                <a:gd name="T98" fmla="*/ 3615 w 6379"/>
                <a:gd name="T99" fmla="*/ 2431 h 2815"/>
                <a:gd name="T100" fmla="*/ 3615 w 6379"/>
                <a:gd name="T101" fmla="*/ 2431 h 2815"/>
                <a:gd name="T102" fmla="*/ 4999 w 6379"/>
                <a:gd name="T103" fmla="*/ 2080 h 2815"/>
                <a:gd name="T104" fmla="*/ 4558 w 6379"/>
                <a:gd name="T105" fmla="*/ 1634 h 2815"/>
                <a:gd name="T106" fmla="*/ 5766 w 6379"/>
                <a:gd name="T107" fmla="*/ 1662 h 2815"/>
                <a:gd name="T108" fmla="*/ 6159 w 6379"/>
                <a:gd name="T109" fmla="*/ 1042 h 2815"/>
                <a:gd name="T110" fmla="*/ 5608 w 6379"/>
                <a:gd name="T111" fmla="*/ 654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79" h="2815">
                  <a:moveTo>
                    <a:pt x="6334" y="424"/>
                  </a:moveTo>
                  <a:cubicBezTo>
                    <a:pt x="6309" y="424"/>
                    <a:pt x="6289" y="444"/>
                    <a:pt x="6289" y="469"/>
                  </a:cubicBezTo>
                  <a:cubicBezTo>
                    <a:pt x="6289" y="471"/>
                    <a:pt x="6289" y="473"/>
                    <a:pt x="6290" y="475"/>
                  </a:cubicBezTo>
                  <a:cubicBezTo>
                    <a:pt x="5652" y="598"/>
                    <a:pt x="5652" y="598"/>
                    <a:pt x="5652" y="598"/>
                  </a:cubicBezTo>
                  <a:cubicBezTo>
                    <a:pt x="5647" y="579"/>
                    <a:pt x="5629" y="564"/>
                    <a:pt x="5608" y="564"/>
                  </a:cubicBezTo>
                  <a:cubicBezTo>
                    <a:pt x="5587" y="564"/>
                    <a:pt x="5569" y="579"/>
                    <a:pt x="5564" y="599"/>
                  </a:cubicBezTo>
                  <a:cubicBezTo>
                    <a:pt x="4925" y="487"/>
                    <a:pt x="4925" y="487"/>
                    <a:pt x="4925" y="487"/>
                  </a:cubicBezTo>
                  <a:cubicBezTo>
                    <a:pt x="4926" y="485"/>
                    <a:pt x="4926" y="483"/>
                    <a:pt x="4926" y="481"/>
                  </a:cubicBezTo>
                  <a:cubicBezTo>
                    <a:pt x="4926" y="456"/>
                    <a:pt x="4906" y="436"/>
                    <a:pt x="4881" y="436"/>
                  </a:cubicBezTo>
                  <a:cubicBezTo>
                    <a:pt x="4862" y="436"/>
                    <a:pt x="4847" y="447"/>
                    <a:pt x="4840" y="463"/>
                  </a:cubicBezTo>
                  <a:cubicBezTo>
                    <a:pt x="3818" y="60"/>
                    <a:pt x="3818" y="60"/>
                    <a:pt x="3818" y="60"/>
                  </a:cubicBezTo>
                  <a:cubicBezTo>
                    <a:pt x="3819" y="55"/>
                    <a:pt x="3820" y="50"/>
                    <a:pt x="3820" y="45"/>
                  </a:cubicBezTo>
                  <a:cubicBezTo>
                    <a:pt x="3820" y="20"/>
                    <a:pt x="3800" y="0"/>
                    <a:pt x="3775" y="0"/>
                  </a:cubicBezTo>
                  <a:cubicBezTo>
                    <a:pt x="3750" y="0"/>
                    <a:pt x="3730" y="20"/>
                    <a:pt x="3730" y="45"/>
                  </a:cubicBezTo>
                  <a:cubicBezTo>
                    <a:pt x="3730" y="52"/>
                    <a:pt x="3732" y="58"/>
                    <a:pt x="3734" y="64"/>
                  </a:cubicBezTo>
                  <a:cubicBezTo>
                    <a:pt x="3152" y="352"/>
                    <a:pt x="3152" y="352"/>
                    <a:pt x="3152" y="352"/>
                  </a:cubicBezTo>
                  <a:cubicBezTo>
                    <a:pt x="3144" y="339"/>
                    <a:pt x="3130" y="329"/>
                    <a:pt x="3113" y="329"/>
                  </a:cubicBezTo>
                  <a:cubicBezTo>
                    <a:pt x="3088" y="329"/>
                    <a:pt x="3068" y="349"/>
                    <a:pt x="3068" y="374"/>
                  </a:cubicBezTo>
                  <a:cubicBezTo>
                    <a:pt x="3068" y="379"/>
                    <a:pt x="3068" y="384"/>
                    <a:pt x="3070" y="388"/>
                  </a:cubicBezTo>
                  <a:cubicBezTo>
                    <a:pt x="2595" y="563"/>
                    <a:pt x="2595" y="563"/>
                    <a:pt x="2595" y="563"/>
                  </a:cubicBezTo>
                  <a:cubicBezTo>
                    <a:pt x="2589" y="546"/>
                    <a:pt x="2572" y="534"/>
                    <a:pt x="2553" y="534"/>
                  </a:cubicBezTo>
                  <a:cubicBezTo>
                    <a:pt x="2529" y="534"/>
                    <a:pt x="2509" y="554"/>
                    <a:pt x="2508" y="578"/>
                  </a:cubicBezTo>
                  <a:cubicBezTo>
                    <a:pt x="1550" y="593"/>
                    <a:pt x="1550" y="593"/>
                    <a:pt x="1550" y="593"/>
                  </a:cubicBezTo>
                  <a:cubicBezTo>
                    <a:pt x="1548" y="570"/>
                    <a:pt x="1529" y="551"/>
                    <a:pt x="1505" y="551"/>
                  </a:cubicBezTo>
                  <a:cubicBezTo>
                    <a:pt x="1487" y="551"/>
                    <a:pt x="1472" y="561"/>
                    <a:pt x="1465" y="576"/>
                  </a:cubicBezTo>
                  <a:cubicBezTo>
                    <a:pt x="562" y="174"/>
                    <a:pt x="562" y="174"/>
                    <a:pt x="562" y="174"/>
                  </a:cubicBezTo>
                  <a:cubicBezTo>
                    <a:pt x="564" y="169"/>
                    <a:pt x="565" y="163"/>
                    <a:pt x="565" y="158"/>
                  </a:cubicBezTo>
                  <a:cubicBezTo>
                    <a:pt x="565" y="133"/>
                    <a:pt x="545" y="113"/>
                    <a:pt x="520" y="113"/>
                  </a:cubicBezTo>
                  <a:cubicBezTo>
                    <a:pt x="495" y="113"/>
                    <a:pt x="475" y="133"/>
                    <a:pt x="475" y="158"/>
                  </a:cubicBezTo>
                  <a:cubicBezTo>
                    <a:pt x="475" y="182"/>
                    <a:pt x="495" y="203"/>
                    <a:pt x="520" y="203"/>
                  </a:cubicBezTo>
                  <a:cubicBezTo>
                    <a:pt x="521" y="203"/>
                    <a:pt x="522" y="202"/>
                    <a:pt x="522" y="202"/>
                  </a:cubicBezTo>
                  <a:cubicBezTo>
                    <a:pt x="657" y="1501"/>
                    <a:pt x="657" y="1501"/>
                    <a:pt x="657" y="1501"/>
                  </a:cubicBezTo>
                  <a:cubicBezTo>
                    <a:pt x="635" y="1505"/>
                    <a:pt x="619" y="1523"/>
                    <a:pt x="619" y="1546"/>
                  </a:cubicBezTo>
                  <a:cubicBezTo>
                    <a:pt x="619" y="1563"/>
                    <a:pt x="628" y="1577"/>
                    <a:pt x="642" y="1585"/>
                  </a:cubicBezTo>
                  <a:cubicBezTo>
                    <a:pt x="63" y="2721"/>
                    <a:pt x="63" y="2721"/>
                    <a:pt x="63" y="2721"/>
                  </a:cubicBezTo>
                  <a:cubicBezTo>
                    <a:pt x="58" y="2718"/>
                    <a:pt x="51" y="2717"/>
                    <a:pt x="45" y="2717"/>
                  </a:cubicBezTo>
                  <a:cubicBezTo>
                    <a:pt x="20" y="2717"/>
                    <a:pt x="0" y="2737"/>
                    <a:pt x="0" y="2762"/>
                  </a:cubicBezTo>
                  <a:cubicBezTo>
                    <a:pt x="0" y="2787"/>
                    <a:pt x="20" y="2807"/>
                    <a:pt x="45" y="2807"/>
                  </a:cubicBezTo>
                  <a:cubicBezTo>
                    <a:pt x="70" y="2807"/>
                    <a:pt x="90" y="2787"/>
                    <a:pt x="90" y="2762"/>
                  </a:cubicBezTo>
                  <a:cubicBezTo>
                    <a:pt x="90" y="2761"/>
                    <a:pt x="90" y="2761"/>
                    <a:pt x="90" y="2761"/>
                  </a:cubicBezTo>
                  <a:cubicBezTo>
                    <a:pt x="2199" y="2620"/>
                    <a:pt x="2199" y="2620"/>
                    <a:pt x="2199" y="2620"/>
                  </a:cubicBezTo>
                  <a:cubicBezTo>
                    <a:pt x="2201" y="2642"/>
                    <a:pt x="2220" y="2660"/>
                    <a:pt x="2244" y="2660"/>
                  </a:cubicBezTo>
                  <a:cubicBezTo>
                    <a:pt x="2265" y="2660"/>
                    <a:pt x="2282" y="2645"/>
                    <a:pt x="2287" y="2625"/>
                  </a:cubicBezTo>
                  <a:cubicBezTo>
                    <a:pt x="2973" y="2763"/>
                    <a:pt x="2973" y="2763"/>
                    <a:pt x="2973" y="2763"/>
                  </a:cubicBezTo>
                  <a:cubicBezTo>
                    <a:pt x="2973" y="2765"/>
                    <a:pt x="2973" y="2768"/>
                    <a:pt x="2973" y="2770"/>
                  </a:cubicBezTo>
                  <a:cubicBezTo>
                    <a:pt x="2973" y="2795"/>
                    <a:pt x="2993" y="2815"/>
                    <a:pt x="3018" y="2815"/>
                  </a:cubicBezTo>
                  <a:cubicBezTo>
                    <a:pt x="3043" y="2815"/>
                    <a:pt x="3063" y="2795"/>
                    <a:pt x="3063" y="2770"/>
                  </a:cubicBezTo>
                  <a:cubicBezTo>
                    <a:pt x="3063" y="2763"/>
                    <a:pt x="3061" y="2756"/>
                    <a:pt x="3058" y="2750"/>
                  </a:cubicBezTo>
                  <a:cubicBezTo>
                    <a:pt x="3540" y="2482"/>
                    <a:pt x="3540" y="2482"/>
                    <a:pt x="3540" y="2482"/>
                  </a:cubicBezTo>
                  <a:cubicBezTo>
                    <a:pt x="3548" y="2494"/>
                    <a:pt x="3563" y="2503"/>
                    <a:pt x="3579" y="2503"/>
                  </a:cubicBezTo>
                  <a:cubicBezTo>
                    <a:pt x="3604" y="2503"/>
                    <a:pt x="3624" y="2483"/>
                    <a:pt x="3624" y="2458"/>
                  </a:cubicBezTo>
                  <a:cubicBezTo>
                    <a:pt x="3624" y="2449"/>
                    <a:pt x="3621" y="2441"/>
                    <a:pt x="3617" y="2434"/>
                  </a:cubicBezTo>
                  <a:cubicBezTo>
                    <a:pt x="4158" y="2062"/>
                    <a:pt x="4158" y="2062"/>
                    <a:pt x="4158" y="2062"/>
                  </a:cubicBezTo>
                  <a:cubicBezTo>
                    <a:pt x="4166" y="2073"/>
                    <a:pt x="4179" y="2080"/>
                    <a:pt x="4194" y="2080"/>
                  </a:cubicBezTo>
                  <a:cubicBezTo>
                    <a:pt x="4217" y="2080"/>
                    <a:pt x="4236" y="2063"/>
                    <a:pt x="4238" y="2041"/>
                  </a:cubicBezTo>
                  <a:cubicBezTo>
                    <a:pt x="4988" y="2107"/>
                    <a:pt x="4988" y="2107"/>
                    <a:pt x="4988" y="2107"/>
                  </a:cubicBezTo>
                  <a:cubicBezTo>
                    <a:pt x="4988" y="2107"/>
                    <a:pt x="4988" y="2108"/>
                    <a:pt x="4988" y="2109"/>
                  </a:cubicBezTo>
                  <a:cubicBezTo>
                    <a:pt x="4988" y="2133"/>
                    <a:pt x="5008" y="2154"/>
                    <a:pt x="5033" y="2154"/>
                  </a:cubicBezTo>
                  <a:cubicBezTo>
                    <a:pt x="5058" y="2154"/>
                    <a:pt x="5078" y="2133"/>
                    <a:pt x="5078" y="2109"/>
                  </a:cubicBezTo>
                  <a:cubicBezTo>
                    <a:pt x="5078" y="2101"/>
                    <a:pt x="5077" y="2095"/>
                    <a:pt x="5074" y="2089"/>
                  </a:cubicBezTo>
                  <a:cubicBezTo>
                    <a:pt x="5753" y="1722"/>
                    <a:pt x="5753" y="1722"/>
                    <a:pt x="5753" y="1722"/>
                  </a:cubicBezTo>
                  <a:cubicBezTo>
                    <a:pt x="5760" y="1735"/>
                    <a:pt x="5775" y="1744"/>
                    <a:pt x="5791" y="1744"/>
                  </a:cubicBezTo>
                  <a:cubicBezTo>
                    <a:pt x="5816" y="1744"/>
                    <a:pt x="5836" y="1724"/>
                    <a:pt x="5836" y="1699"/>
                  </a:cubicBezTo>
                  <a:cubicBezTo>
                    <a:pt x="5836" y="1683"/>
                    <a:pt x="5828" y="1670"/>
                    <a:pt x="5816" y="1662"/>
                  </a:cubicBezTo>
                  <a:cubicBezTo>
                    <a:pt x="6126" y="1126"/>
                    <a:pt x="6126" y="1126"/>
                    <a:pt x="6126" y="1126"/>
                  </a:cubicBezTo>
                  <a:cubicBezTo>
                    <a:pt x="6133" y="1129"/>
                    <a:pt x="6140" y="1131"/>
                    <a:pt x="6147" y="1131"/>
                  </a:cubicBezTo>
                  <a:cubicBezTo>
                    <a:pt x="6172" y="1131"/>
                    <a:pt x="6192" y="1111"/>
                    <a:pt x="6192" y="1086"/>
                  </a:cubicBezTo>
                  <a:cubicBezTo>
                    <a:pt x="6192" y="1066"/>
                    <a:pt x="6180" y="1049"/>
                    <a:pt x="6162" y="1043"/>
                  </a:cubicBezTo>
                  <a:cubicBezTo>
                    <a:pt x="6323" y="512"/>
                    <a:pt x="6323" y="512"/>
                    <a:pt x="6323" y="512"/>
                  </a:cubicBezTo>
                  <a:cubicBezTo>
                    <a:pt x="6326" y="513"/>
                    <a:pt x="6330" y="514"/>
                    <a:pt x="6334" y="514"/>
                  </a:cubicBezTo>
                  <a:cubicBezTo>
                    <a:pt x="6359" y="514"/>
                    <a:pt x="6379" y="494"/>
                    <a:pt x="6379" y="469"/>
                  </a:cubicBezTo>
                  <a:cubicBezTo>
                    <a:pt x="6379" y="444"/>
                    <a:pt x="6359" y="424"/>
                    <a:pt x="6334" y="424"/>
                  </a:cubicBezTo>
                  <a:close/>
                  <a:moveTo>
                    <a:pt x="5564" y="603"/>
                  </a:moveTo>
                  <a:cubicBezTo>
                    <a:pt x="5563" y="605"/>
                    <a:pt x="5563" y="607"/>
                    <a:pt x="5563" y="609"/>
                  </a:cubicBezTo>
                  <a:cubicBezTo>
                    <a:pt x="5563" y="619"/>
                    <a:pt x="5567" y="629"/>
                    <a:pt x="5573" y="637"/>
                  </a:cubicBezTo>
                  <a:cubicBezTo>
                    <a:pt x="5254" y="912"/>
                    <a:pt x="5254" y="912"/>
                    <a:pt x="5254" y="912"/>
                  </a:cubicBezTo>
                  <a:cubicBezTo>
                    <a:pt x="5246" y="903"/>
                    <a:pt x="5235" y="898"/>
                    <a:pt x="5222" y="898"/>
                  </a:cubicBezTo>
                  <a:cubicBezTo>
                    <a:pt x="5212" y="898"/>
                    <a:pt x="5204" y="901"/>
                    <a:pt x="5197" y="906"/>
                  </a:cubicBezTo>
                  <a:cubicBezTo>
                    <a:pt x="4909" y="516"/>
                    <a:pt x="4909" y="516"/>
                    <a:pt x="4909" y="516"/>
                  </a:cubicBezTo>
                  <a:cubicBezTo>
                    <a:pt x="4917" y="510"/>
                    <a:pt x="4922" y="501"/>
                    <a:pt x="4925" y="491"/>
                  </a:cubicBezTo>
                  <a:lnTo>
                    <a:pt x="5564" y="603"/>
                  </a:lnTo>
                  <a:close/>
                  <a:moveTo>
                    <a:pt x="5747" y="1695"/>
                  </a:moveTo>
                  <a:cubicBezTo>
                    <a:pt x="4558" y="1630"/>
                    <a:pt x="4558" y="1630"/>
                    <a:pt x="4558" y="1630"/>
                  </a:cubicBezTo>
                  <a:cubicBezTo>
                    <a:pt x="4558" y="1629"/>
                    <a:pt x="4558" y="1629"/>
                    <a:pt x="4558" y="1629"/>
                  </a:cubicBezTo>
                  <a:cubicBezTo>
                    <a:pt x="4558" y="1612"/>
                    <a:pt x="4549" y="1597"/>
                    <a:pt x="4535" y="1589"/>
                  </a:cubicBezTo>
                  <a:cubicBezTo>
                    <a:pt x="4703" y="1242"/>
                    <a:pt x="4703" y="1242"/>
                    <a:pt x="4703" y="1242"/>
                  </a:cubicBezTo>
                  <a:cubicBezTo>
                    <a:pt x="4709" y="1244"/>
                    <a:pt x="4715" y="1245"/>
                    <a:pt x="4721" y="1245"/>
                  </a:cubicBezTo>
                  <a:cubicBezTo>
                    <a:pt x="4746" y="1245"/>
                    <a:pt x="4766" y="1225"/>
                    <a:pt x="4766" y="1200"/>
                  </a:cubicBezTo>
                  <a:cubicBezTo>
                    <a:pt x="4766" y="1194"/>
                    <a:pt x="4765" y="1187"/>
                    <a:pt x="4762" y="1182"/>
                  </a:cubicBezTo>
                  <a:cubicBezTo>
                    <a:pt x="5183" y="965"/>
                    <a:pt x="5183" y="965"/>
                    <a:pt x="5183" y="965"/>
                  </a:cubicBezTo>
                  <a:cubicBezTo>
                    <a:pt x="5190" y="979"/>
                    <a:pt x="5205" y="988"/>
                    <a:pt x="5222" y="988"/>
                  </a:cubicBezTo>
                  <a:cubicBezTo>
                    <a:pt x="5231" y="988"/>
                    <a:pt x="5240" y="985"/>
                    <a:pt x="5247" y="980"/>
                  </a:cubicBezTo>
                  <a:cubicBezTo>
                    <a:pt x="5763" y="1665"/>
                    <a:pt x="5763" y="1665"/>
                    <a:pt x="5763" y="1665"/>
                  </a:cubicBezTo>
                  <a:cubicBezTo>
                    <a:pt x="5754" y="1672"/>
                    <a:pt x="5748" y="1683"/>
                    <a:pt x="5747" y="1695"/>
                  </a:cubicBezTo>
                  <a:close/>
                  <a:moveTo>
                    <a:pt x="4194" y="1990"/>
                  </a:moveTo>
                  <a:cubicBezTo>
                    <a:pt x="4170" y="1990"/>
                    <a:pt x="4150" y="2009"/>
                    <a:pt x="4149" y="2033"/>
                  </a:cubicBezTo>
                  <a:cubicBezTo>
                    <a:pt x="3508" y="2035"/>
                    <a:pt x="3508" y="2035"/>
                    <a:pt x="3508" y="2035"/>
                  </a:cubicBezTo>
                  <a:cubicBezTo>
                    <a:pt x="3507" y="2016"/>
                    <a:pt x="3494" y="2000"/>
                    <a:pt x="3477" y="1994"/>
                  </a:cubicBezTo>
                  <a:cubicBezTo>
                    <a:pt x="3739" y="1085"/>
                    <a:pt x="3739" y="1085"/>
                    <a:pt x="3739" y="1085"/>
                  </a:cubicBezTo>
                  <a:cubicBezTo>
                    <a:pt x="3743" y="1085"/>
                    <a:pt x="3746" y="1086"/>
                    <a:pt x="3750" y="1086"/>
                  </a:cubicBezTo>
                  <a:cubicBezTo>
                    <a:pt x="3764" y="1086"/>
                    <a:pt x="3776" y="1080"/>
                    <a:pt x="3784" y="1070"/>
                  </a:cubicBezTo>
                  <a:cubicBezTo>
                    <a:pt x="4476" y="1603"/>
                    <a:pt x="4476" y="1603"/>
                    <a:pt x="4476" y="1603"/>
                  </a:cubicBezTo>
                  <a:cubicBezTo>
                    <a:pt x="4471" y="1611"/>
                    <a:pt x="4468" y="1619"/>
                    <a:pt x="4468" y="1629"/>
                  </a:cubicBezTo>
                  <a:cubicBezTo>
                    <a:pt x="4468" y="1643"/>
                    <a:pt x="4474" y="1655"/>
                    <a:pt x="4484" y="1663"/>
                  </a:cubicBezTo>
                  <a:cubicBezTo>
                    <a:pt x="4220" y="1999"/>
                    <a:pt x="4220" y="1999"/>
                    <a:pt x="4220" y="1999"/>
                  </a:cubicBezTo>
                  <a:cubicBezTo>
                    <a:pt x="4213" y="1993"/>
                    <a:pt x="4204" y="1990"/>
                    <a:pt x="4194" y="1990"/>
                  </a:cubicBezTo>
                  <a:close/>
                  <a:moveTo>
                    <a:pt x="3535" y="2447"/>
                  </a:moveTo>
                  <a:cubicBezTo>
                    <a:pt x="2758" y="2289"/>
                    <a:pt x="2758" y="2289"/>
                    <a:pt x="2758" y="2289"/>
                  </a:cubicBezTo>
                  <a:cubicBezTo>
                    <a:pt x="2758" y="2287"/>
                    <a:pt x="2758" y="2284"/>
                    <a:pt x="2758" y="2282"/>
                  </a:cubicBezTo>
                  <a:cubicBezTo>
                    <a:pt x="2758" y="2278"/>
                    <a:pt x="2758" y="2274"/>
                    <a:pt x="2757" y="2270"/>
                  </a:cubicBezTo>
                  <a:cubicBezTo>
                    <a:pt x="3421" y="2053"/>
                    <a:pt x="3421" y="2053"/>
                    <a:pt x="3421" y="2053"/>
                  </a:cubicBezTo>
                  <a:cubicBezTo>
                    <a:pt x="3427" y="2070"/>
                    <a:pt x="3444" y="2082"/>
                    <a:pt x="3463" y="2082"/>
                  </a:cubicBezTo>
                  <a:cubicBezTo>
                    <a:pt x="3466" y="2082"/>
                    <a:pt x="3470" y="2082"/>
                    <a:pt x="3473" y="2081"/>
                  </a:cubicBezTo>
                  <a:cubicBezTo>
                    <a:pt x="3565" y="2415"/>
                    <a:pt x="3565" y="2415"/>
                    <a:pt x="3565" y="2415"/>
                  </a:cubicBezTo>
                  <a:cubicBezTo>
                    <a:pt x="3550" y="2420"/>
                    <a:pt x="3539" y="2432"/>
                    <a:pt x="3535" y="2447"/>
                  </a:cubicBezTo>
                  <a:close/>
                  <a:moveTo>
                    <a:pt x="2244" y="2570"/>
                  </a:moveTo>
                  <a:cubicBezTo>
                    <a:pt x="2236" y="2570"/>
                    <a:pt x="2230" y="2571"/>
                    <a:pt x="2224" y="2574"/>
                  </a:cubicBezTo>
                  <a:cubicBezTo>
                    <a:pt x="1972" y="2120"/>
                    <a:pt x="1972" y="2120"/>
                    <a:pt x="1972" y="2120"/>
                  </a:cubicBezTo>
                  <a:cubicBezTo>
                    <a:pt x="1981" y="2115"/>
                    <a:pt x="1988" y="2106"/>
                    <a:pt x="1992" y="2095"/>
                  </a:cubicBezTo>
                  <a:cubicBezTo>
                    <a:pt x="2669" y="2273"/>
                    <a:pt x="2669" y="2273"/>
                    <a:pt x="2669" y="2273"/>
                  </a:cubicBezTo>
                  <a:cubicBezTo>
                    <a:pt x="2669" y="2276"/>
                    <a:pt x="2668" y="2279"/>
                    <a:pt x="2668" y="2282"/>
                  </a:cubicBezTo>
                  <a:cubicBezTo>
                    <a:pt x="2668" y="2291"/>
                    <a:pt x="2671" y="2299"/>
                    <a:pt x="2675" y="2306"/>
                  </a:cubicBezTo>
                  <a:cubicBezTo>
                    <a:pt x="2279" y="2587"/>
                    <a:pt x="2279" y="2587"/>
                    <a:pt x="2279" y="2587"/>
                  </a:cubicBezTo>
                  <a:cubicBezTo>
                    <a:pt x="2271" y="2576"/>
                    <a:pt x="2258" y="2570"/>
                    <a:pt x="2244" y="2570"/>
                  </a:cubicBezTo>
                  <a:close/>
                  <a:moveTo>
                    <a:pt x="3776" y="90"/>
                  </a:moveTo>
                  <a:cubicBezTo>
                    <a:pt x="3786" y="90"/>
                    <a:pt x="3794" y="87"/>
                    <a:pt x="3801" y="82"/>
                  </a:cubicBezTo>
                  <a:cubicBezTo>
                    <a:pt x="4107" y="470"/>
                    <a:pt x="4107" y="470"/>
                    <a:pt x="4107" y="470"/>
                  </a:cubicBezTo>
                  <a:cubicBezTo>
                    <a:pt x="4098" y="478"/>
                    <a:pt x="4092" y="490"/>
                    <a:pt x="4092" y="504"/>
                  </a:cubicBezTo>
                  <a:cubicBezTo>
                    <a:pt x="4092" y="518"/>
                    <a:pt x="4098" y="531"/>
                    <a:pt x="4109" y="539"/>
                  </a:cubicBezTo>
                  <a:cubicBezTo>
                    <a:pt x="3775" y="1003"/>
                    <a:pt x="3775" y="1003"/>
                    <a:pt x="3775" y="1003"/>
                  </a:cubicBezTo>
                  <a:cubicBezTo>
                    <a:pt x="3768" y="999"/>
                    <a:pt x="3761" y="997"/>
                    <a:pt x="3753" y="996"/>
                  </a:cubicBezTo>
                  <a:lnTo>
                    <a:pt x="3776" y="90"/>
                  </a:lnTo>
                  <a:close/>
                  <a:moveTo>
                    <a:pt x="4836" y="484"/>
                  </a:moveTo>
                  <a:cubicBezTo>
                    <a:pt x="4837" y="504"/>
                    <a:pt x="4851" y="519"/>
                    <a:pt x="4869" y="524"/>
                  </a:cubicBezTo>
                  <a:cubicBezTo>
                    <a:pt x="4729" y="1156"/>
                    <a:pt x="4729" y="1156"/>
                    <a:pt x="4729" y="1156"/>
                  </a:cubicBezTo>
                  <a:cubicBezTo>
                    <a:pt x="4726" y="1156"/>
                    <a:pt x="4724" y="1155"/>
                    <a:pt x="4721" y="1155"/>
                  </a:cubicBezTo>
                  <a:cubicBezTo>
                    <a:pt x="4711" y="1155"/>
                    <a:pt x="4701" y="1159"/>
                    <a:pt x="4694" y="1165"/>
                  </a:cubicBezTo>
                  <a:cubicBezTo>
                    <a:pt x="4167" y="537"/>
                    <a:pt x="4167" y="537"/>
                    <a:pt x="4167" y="537"/>
                  </a:cubicBezTo>
                  <a:cubicBezTo>
                    <a:pt x="4176" y="529"/>
                    <a:pt x="4181" y="517"/>
                    <a:pt x="4182" y="504"/>
                  </a:cubicBezTo>
                  <a:lnTo>
                    <a:pt x="4836" y="484"/>
                  </a:lnTo>
                  <a:close/>
                  <a:moveTo>
                    <a:pt x="5177" y="943"/>
                  </a:moveTo>
                  <a:cubicBezTo>
                    <a:pt x="5177" y="950"/>
                    <a:pt x="5178" y="956"/>
                    <a:pt x="5181" y="962"/>
                  </a:cubicBezTo>
                  <a:cubicBezTo>
                    <a:pt x="4760" y="1178"/>
                    <a:pt x="4760" y="1178"/>
                    <a:pt x="4760" y="1178"/>
                  </a:cubicBezTo>
                  <a:cubicBezTo>
                    <a:pt x="4754" y="1168"/>
                    <a:pt x="4744" y="1160"/>
                    <a:pt x="4733" y="1157"/>
                  </a:cubicBezTo>
                  <a:cubicBezTo>
                    <a:pt x="4873" y="525"/>
                    <a:pt x="4873" y="525"/>
                    <a:pt x="4873" y="525"/>
                  </a:cubicBezTo>
                  <a:cubicBezTo>
                    <a:pt x="4876" y="526"/>
                    <a:pt x="4878" y="526"/>
                    <a:pt x="4881" y="526"/>
                  </a:cubicBezTo>
                  <a:cubicBezTo>
                    <a:pt x="4890" y="526"/>
                    <a:pt x="4899" y="523"/>
                    <a:pt x="4906" y="518"/>
                  </a:cubicBezTo>
                  <a:cubicBezTo>
                    <a:pt x="5193" y="908"/>
                    <a:pt x="5193" y="908"/>
                    <a:pt x="5193" y="908"/>
                  </a:cubicBezTo>
                  <a:cubicBezTo>
                    <a:pt x="5183" y="916"/>
                    <a:pt x="5177" y="929"/>
                    <a:pt x="5177" y="943"/>
                  </a:cubicBezTo>
                  <a:close/>
                  <a:moveTo>
                    <a:pt x="4513" y="1584"/>
                  </a:moveTo>
                  <a:cubicBezTo>
                    <a:pt x="4499" y="1584"/>
                    <a:pt x="4487" y="1590"/>
                    <a:pt x="4479" y="1600"/>
                  </a:cubicBezTo>
                  <a:cubicBezTo>
                    <a:pt x="3787" y="1067"/>
                    <a:pt x="3787" y="1067"/>
                    <a:pt x="3787" y="1067"/>
                  </a:cubicBezTo>
                  <a:cubicBezTo>
                    <a:pt x="3792" y="1059"/>
                    <a:pt x="3795" y="1050"/>
                    <a:pt x="3795" y="1041"/>
                  </a:cubicBezTo>
                  <a:cubicBezTo>
                    <a:pt x="3795" y="1027"/>
                    <a:pt x="3788" y="1014"/>
                    <a:pt x="3778" y="1006"/>
                  </a:cubicBezTo>
                  <a:cubicBezTo>
                    <a:pt x="4112" y="542"/>
                    <a:pt x="4112" y="542"/>
                    <a:pt x="4112" y="542"/>
                  </a:cubicBezTo>
                  <a:cubicBezTo>
                    <a:pt x="4119" y="546"/>
                    <a:pt x="4128" y="549"/>
                    <a:pt x="4137" y="549"/>
                  </a:cubicBezTo>
                  <a:cubicBezTo>
                    <a:pt x="4147" y="549"/>
                    <a:pt x="4156" y="545"/>
                    <a:pt x="4164" y="540"/>
                  </a:cubicBezTo>
                  <a:cubicBezTo>
                    <a:pt x="4691" y="1167"/>
                    <a:pt x="4691" y="1167"/>
                    <a:pt x="4691" y="1167"/>
                  </a:cubicBezTo>
                  <a:cubicBezTo>
                    <a:pt x="4682" y="1175"/>
                    <a:pt x="4676" y="1187"/>
                    <a:pt x="4676" y="1200"/>
                  </a:cubicBezTo>
                  <a:cubicBezTo>
                    <a:pt x="4676" y="1217"/>
                    <a:pt x="4686" y="1232"/>
                    <a:pt x="4700" y="1240"/>
                  </a:cubicBezTo>
                  <a:cubicBezTo>
                    <a:pt x="4531" y="1588"/>
                    <a:pt x="4531" y="1588"/>
                    <a:pt x="4531" y="1588"/>
                  </a:cubicBezTo>
                  <a:cubicBezTo>
                    <a:pt x="4525" y="1585"/>
                    <a:pt x="4519" y="1584"/>
                    <a:pt x="4513" y="1584"/>
                  </a:cubicBezTo>
                  <a:close/>
                  <a:moveTo>
                    <a:pt x="1538" y="626"/>
                  </a:moveTo>
                  <a:cubicBezTo>
                    <a:pt x="2298" y="1258"/>
                    <a:pt x="2298" y="1258"/>
                    <a:pt x="2298" y="1258"/>
                  </a:cubicBezTo>
                  <a:cubicBezTo>
                    <a:pt x="2293" y="1265"/>
                    <a:pt x="2290" y="1274"/>
                    <a:pt x="2290" y="1283"/>
                  </a:cubicBezTo>
                  <a:cubicBezTo>
                    <a:pt x="2290" y="1290"/>
                    <a:pt x="2292" y="1297"/>
                    <a:pt x="2295" y="1303"/>
                  </a:cubicBezTo>
                  <a:cubicBezTo>
                    <a:pt x="1812" y="1571"/>
                    <a:pt x="1812" y="1571"/>
                    <a:pt x="1812" y="1571"/>
                  </a:cubicBezTo>
                  <a:cubicBezTo>
                    <a:pt x="1804" y="1558"/>
                    <a:pt x="1790" y="1549"/>
                    <a:pt x="1774" y="1549"/>
                  </a:cubicBezTo>
                  <a:cubicBezTo>
                    <a:pt x="1771" y="1549"/>
                    <a:pt x="1767" y="1549"/>
                    <a:pt x="1764" y="1550"/>
                  </a:cubicBezTo>
                  <a:cubicBezTo>
                    <a:pt x="1519" y="639"/>
                    <a:pt x="1519" y="639"/>
                    <a:pt x="1519" y="639"/>
                  </a:cubicBezTo>
                  <a:cubicBezTo>
                    <a:pt x="1526" y="636"/>
                    <a:pt x="1533" y="632"/>
                    <a:pt x="1538" y="626"/>
                  </a:cubicBezTo>
                  <a:close/>
                  <a:moveTo>
                    <a:pt x="2553" y="625"/>
                  </a:moveTo>
                  <a:cubicBezTo>
                    <a:pt x="2566" y="625"/>
                    <a:pt x="2577" y="620"/>
                    <a:pt x="2585" y="611"/>
                  </a:cubicBezTo>
                  <a:cubicBezTo>
                    <a:pt x="2999" y="1035"/>
                    <a:pt x="2999" y="1035"/>
                    <a:pt x="2999" y="1035"/>
                  </a:cubicBezTo>
                  <a:cubicBezTo>
                    <a:pt x="2991" y="1043"/>
                    <a:pt x="2986" y="1053"/>
                    <a:pt x="2986" y="1065"/>
                  </a:cubicBezTo>
                  <a:cubicBezTo>
                    <a:pt x="2986" y="1069"/>
                    <a:pt x="2987" y="1073"/>
                    <a:pt x="2988" y="1077"/>
                  </a:cubicBezTo>
                  <a:cubicBezTo>
                    <a:pt x="2378" y="1268"/>
                    <a:pt x="2378" y="1268"/>
                    <a:pt x="2378" y="1268"/>
                  </a:cubicBezTo>
                  <a:cubicBezTo>
                    <a:pt x="2373" y="1254"/>
                    <a:pt x="2362" y="1244"/>
                    <a:pt x="2348" y="1240"/>
                  </a:cubicBezTo>
                  <a:cubicBezTo>
                    <a:pt x="2544" y="624"/>
                    <a:pt x="2544" y="624"/>
                    <a:pt x="2544" y="624"/>
                  </a:cubicBezTo>
                  <a:cubicBezTo>
                    <a:pt x="2547" y="624"/>
                    <a:pt x="2550" y="625"/>
                    <a:pt x="2553" y="625"/>
                  </a:cubicBezTo>
                  <a:close/>
                  <a:moveTo>
                    <a:pt x="2984" y="1609"/>
                  </a:moveTo>
                  <a:cubicBezTo>
                    <a:pt x="2968" y="1609"/>
                    <a:pt x="2954" y="1618"/>
                    <a:pt x="2946" y="1630"/>
                  </a:cubicBezTo>
                  <a:cubicBezTo>
                    <a:pt x="2375" y="1305"/>
                    <a:pt x="2375" y="1305"/>
                    <a:pt x="2375" y="1305"/>
                  </a:cubicBezTo>
                  <a:cubicBezTo>
                    <a:pt x="2378" y="1298"/>
                    <a:pt x="2380" y="1291"/>
                    <a:pt x="2380" y="1283"/>
                  </a:cubicBezTo>
                  <a:cubicBezTo>
                    <a:pt x="2380" y="1279"/>
                    <a:pt x="2380" y="1275"/>
                    <a:pt x="2379" y="1271"/>
                  </a:cubicBezTo>
                  <a:cubicBezTo>
                    <a:pt x="2989" y="1081"/>
                    <a:pt x="2989" y="1081"/>
                    <a:pt x="2989" y="1081"/>
                  </a:cubicBezTo>
                  <a:cubicBezTo>
                    <a:pt x="2995" y="1096"/>
                    <a:pt x="3009" y="1108"/>
                    <a:pt x="3026" y="1110"/>
                  </a:cubicBezTo>
                  <a:cubicBezTo>
                    <a:pt x="2986" y="1609"/>
                    <a:pt x="2986" y="1609"/>
                    <a:pt x="2986" y="1609"/>
                  </a:cubicBezTo>
                  <a:cubicBezTo>
                    <a:pt x="2985" y="1609"/>
                    <a:pt x="2985" y="1609"/>
                    <a:pt x="2984" y="1609"/>
                  </a:cubicBezTo>
                  <a:close/>
                  <a:moveTo>
                    <a:pt x="1819" y="1594"/>
                  </a:moveTo>
                  <a:cubicBezTo>
                    <a:pt x="1819" y="1587"/>
                    <a:pt x="1817" y="1580"/>
                    <a:pt x="1814" y="1574"/>
                  </a:cubicBezTo>
                  <a:cubicBezTo>
                    <a:pt x="2297" y="1307"/>
                    <a:pt x="2297" y="1307"/>
                    <a:pt x="2297" y="1307"/>
                  </a:cubicBezTo>
                  <a:cubicBezTo>
                    <a:pt x="2305" y="1319"/>
                    <a:pt x="2319" y="1328"/>
                    <a:pt x="2335" y="1328"/>
                  </a:cubicBezTo>
                  <a:cubicBezTo>
                    <a:pt x="2351" y="1328"/>
                    <a:pt x="2364" y="1320"/>
                    <a:pt x="2372" y="1308"/>
                  </a:cubicBezTo>
                  <a:cubicBezTo>
                    <a:pt x="2944" y="1634"/>
                    <a:pt x="2944" y="1634"/>
                    <a:pt x="2944" y="1634"/>
                  </a:cubicBezTo>
                  <a:cubicBezTo>
                    <a:pt x="2941" y="1640"/>
                    <a:pt x="2939" y="1647"/>
                    <a:pt x="2939" y="1654"/>
                  </a:cubicBezTo>
                  <a:cubicBezTo>
                    <a:pt x="2939" y="1660"/>
                    <a:pt x="2940" y="1665"/>
                    <a:pt x="2942" y="1670"/>
                  </a:cubicBezTo>
                  <a:cubicBezTo>
                    <a:pt x="1989" y="2063"/>
                    <a:pt x="1989" y="2063"/>
                    <a:pt x="1989" y="2063"/>
                  </a:cubicBezTo>
                  <a:cubicBezTo>
                    <a:pt x="1982" y="2048"/>
                    <a:pt x="1967" y="2037"/>
                    <a:pt x="1949" y="2037"/>
                  </a:cubicBezTo>
                  <a:cubicBezTo>
                    <a:pt x="1944" y="2037"/>
                    <a:pt x="1940" y="2038"/>
                    <a:pt x="1935" y="2039"/>
                  </a:cubicBezTo>
                  <a:cubicBezTo>
                    <a:pt x="1791" y="1636"/>
                    <a:pt x="1791" y="1636"/>
                    <a:pt x="1791" y="1636"/>
                  </a:cubicBezTo>
                  <a:cubicBezTo>
                    <a:pt x="1807" y="1629"/>
                    <a:pt x="1819" y="1613"/>
                    <a:pt x="1819" y="1594"/>
                  </a:cubicBezTo>
                  <a:close/>
                  <a:moveTo>
                    <a:pt x="1991" y="2067"/>
                  </a:moveTo>
                  <a:cubicBezTo>
                    <a:pt x="2943" y="1673"/>
                    <a:pt x="2943" y="1673"/>
                    <a:pt x="2943" y="1673"/>
                  </a:cubicBezTo>
                  <a:cubicBezTo>
                    <a:pt x="2948" y="1683"/>
                    <a:pt x="2955" y="1690"/>
                    <a:pt x="2964" y="1695"/>
                  </a:cubicBezTo>
                  <a:cubicBezTo>
                    <a:pt x="2729" y="2240"/>
                    <a:pt x="2729" y="2240"/>
                    <a:pt x="2729" y="2240"/>
                  </a:cubicBezTo>
                  <a:cubicBezTo>
                    <a:pt x="2724" y="2238"/>
                    <a:pt x="2719" y="2237"/>
                    <a:pt x="2713" y="2237"/>
                  </a:cubicBezTo>
                  <a:cubicBezTo>
                    <a:pt x="2693" y="2237"/>
                    <a:pt x="2676" y="2250"/>
                    <a:pt x="2670" y="2269"/>
                  </a:cubicBezTo>
                  <a:cubicBezTo>
                    <a:pt x="1993" y="2091"/>
                    <a:pt x="1993" y="2091"/>
                    <a:pt x="1993" y="2091"/>
                  </a:cubicBezTo>
                  <a:cubicBezTo>
                    <a:pt x="1993" y="2088"/>
                    <a:pt x="1994" y="2085"/>
                    <a:pt x="1994" y="2082"/>
                  </a:cubicBezTo>
                  <a:cubicBezTo>
                    <a:pt x="1994" y="2077"/>
                    <a:pt x="1993" y="2071"/>
                    <a:pt x="1991" y="2067"/>
                  </a:cubicBezTo>
                  <a:close/>
                  <a:moveTo>
                    <a:pt x="2733" y="2242"/>
                  </a:moveTo>
                  <a:cubicBezTo>
                    <a:pt x="2968" y="1696"/>
                    <a:pt x="2968" y="1696"/>
                    <a:pt x="2968" y="1696"/>
                  </a:cubicBezTo>
                  <a:cubicBezTo>
                    <a:pt x="2973" y="1698"/>
                    <a:pt x="2978" y="1699"/>
                    <a:pt x="2984" y="1699"/>
                  </a:cubicBezTo>
                  <a:cubicBezTo>
                    <a:pt x="2998" y="1699"/>
                    <a:pt x="3010" y="1693"/>
                    <a:pt x="3018" y="1684"/>
                  </a:cubicBezTo>
                  <a:cubicBezTo>
                    <a:pt x="3427" y="2010"/>
                    <a:pt x="3427" y="2010"/>
                    <a:pt x="3427" y="2010"/>
                  </a:cubicBezTo>
                  <a:cubicBezTo>
                    <a:pt x="3421" y="2018"/>
                    <a:pt x="3418" y="2027"/>
                    <a:pt x="3418" y="2037"/>
                  </a:cubicBezTo>
                  <a:cubicBezTo>
                    <a:pt x="3418" y="2041"/>
                    <a:pt x="3418" y="2045"/>
                    <a:pt x="3420" y="2049"/>
                  </a:cubicBezTo>
                  <a:cubicBezTo>
                    <a:pt x="2755" y="2266"/>
                    <a:pt x="2755" y="2266"/>
                    <a:pt x="2755" y="2266"/>
                  </a:cubicBezTo>
                  <a:cubicBezTo>
                    <a:pt x="2751" y="2255"/>
                    <a:pt x="2743" y="2247"/>
                    <a:pt x="2733" y="2242"/>
                  </a:cubicBezTo>
                  <a:close/>
                  <a:moveTo>
                    <a:pt x="3463" y="1992"/>
                  </a:moveTo>
                  <a:cubicBezTo>
                    <a:pt x="3449" y="1992"/>
                    <a:pt x="3437" y="1998"/>
                    <a:pt x="3429" y="2007"/>
                  </a:cubicBezTo>
                  <a:cubicBezTo>
                    <a:pt x="3020" y="1681"/>
                    <a:pt x="3020" y="1681"/>
                    <a:pt x="3020" y="1681"/>
                  </a:cubicBezTo>
                  <a:cubicBezTo>
                    <a:pt x="3026" y="1673"/>
                    <a:pt x="3029" y="1664"/>
                    <a:pt x="3029" y="1654"/>
                  </a:cubicBezTo>
                  <a:cubicBezTo>
                    <a:pt x="3029" y="1631"/>
                    <a:pt x="3012" y="1612"/>
                    <a:pt x="2990" y="1610"/>
                  </a:cubicBezTo>
                  <a:cubicBezTo>
                    <a:pt x="3030" y="1110"/>
                    <a:pt x="3030" y="1110"/>
                    <a:pt x="3030" y="1110"/>
                  </a:cubicBezTo>
                  <a:cubicBezTo>
                    <a:pt x="3030" y="1110"/>
                    <a:pt x="3031" y="1110"/>
                    <a:pt x="3031" y="1110"/>
                  </a:cubicBezTo>
                  <a:cubicBezTo>
                    <a:pt x="3056" y="1110"/>
                    <a:pt x="3076" y="1090"/>
                    <a:pt x="3076" y="1066"/>
                  </a:cubicBezTo>
                  <a:cubicBezTo>
                    <a:pt x="3705" y="1044"/>
                    <a:pt x="3705" y="1044"/>
                    <a:pt x="3705" y="1044"/>
                  </a:cubicBezTo>
                  <a:cubicBezTo>
                    <a:pt x="3707" y="1063"/>
                    <a:pt x="3719" y="1078"/>
                    <a:pt x="3736" y="1083"/>
                  </a:cubicBezTo>
                  <a:cubicBezTo>
                    <a:pt x="3473" y="1993"/>
                    <a:pt x="3473" y="1993"/>
                    <a:pt x="3473" y="1993"/>
                  </a:cubicBezTo>
                  <a:cubicBezTo>
                    <a:pt x="3470" y="1992"/>
                    <a:pt x="3466" y="1992"/>
                    <a:pt x="3463" y="1992"/>
                  </a:cubicBezTo>
                  <a:close/>
                  <a:moveTo>
                    <a:pt x="3705" y="1040"/>
                  </a:moveTo>
                  <a:cubicBezTo>
                    <a:pt x="3076" y="1062"/>
                    <a:pt x="3076" y="1062"/>
                    <a:pt x="3076" y="1062"/>
                  </a:cubicBezTo>
                  <a:cubicBezTo>
                    <a:pt x="3074" y="1039"/>
                    <a:pt x="3055" y="1020"/>
                    <a:pt x="3031" y="1020"/>
                  </a:cubicBezTo>
                  <a:cubicBezTo>
                    <a:pt x="3020" y="1020"/>
                    <a:pt x="3009" y="1025"/>
                    <a:pt x="3001" y="1032"/>
                  </a:cubicBezTo>
                  <a:cubicBezTo>
                    <a:pt x="2588" y="608"/>
                    <a:pt x="2588" y="608"/>
                    <a:pt x="2588" y="608"/>
                  </a:cubicBezTo>
                  <a:cubicBezTo>
                    <a:pt x="2591" y="605"/>
                    <a:pt x="2593" y="601"/>
                    <a:pt x="2595" y="596"/>
                  </a:cubicBezTo>
                  <a:cubicBezTo>
                    <a:pt x="3707" y="1027"/>
                    <a:pt x="3707" y="1027"/>
                    <a:pt x="3707" y="1027"/>
                  </a:cubicBezTo>
                  <a:cubicBezTo>
                    <a:pt x="3706" y="1031"/>
                    <a:pt x="3705" y="1036"/>
                    <a:pt x="3705" y="1040"/>
                  </a:cubicBezTo>
                  <a:close/>
                  <a:moveTo>
                    <a:pt x="2541" y="623"/>
                  </a:moveTo>
                  <a:cubicBezTo>
                    <a:pt x="2344" y="1239"/>
                    <a:pt x="2344" y="1239"/>
                    <a:pt x="2344" y="1239"/>
                  </a:cubicBezTo>
                  <a:cubicBezTo>
                    <a:pt x="2341" y="1238"/>
                    <a:pt x="2338" y="1238"/>
                    <a:pt x="2335" y="1238"/>
                  </a:cubicBezTo>
                  <a:cubicBezTo>
                    <a:pt x="2321" y="1238"/>
                    <a:pt x="2309" y="1244"/>
                    <a:pt x="2301" y="1254"/>
                  </a:cubicBezTo>
                  <a:cubicBezTo>
                    <a:pt x="1541" y="623"/>
                    <a:pt x="1541" y="623"/>
                    <a:pt x="1541" y="623"/>
                  </a:cubicBezTo>
                  <a:cubicBezTo>
                    <a:pt x="1546" y="616"/>
                    <a:pt x="1550" y="607"/>
                    <a:pt x="1550" y="597"/>
                  </a:cubicBezTo>
                  <a:cubicBezTo>
                    <a:pt x="2508" y="582"/>
                    <a:pt x="2508" y="582"/>
                    <a:pt x="2508" y="582"/>
                  </a:cubicBezTo>
                  <a:cubicBezTo>
                    <a:pt x="2510" y="602"/>
                    <a:pt x="2523" y="618"/>
                    <a:pt x="2541" y="623"/>
                  </a:cubicBezTo>
                  <a:close/>
                  <a:moveTo>
                    <a:pt x="1505" y="641"/>
                  </a:moveTo>
                  <a:cubicBezTo>
                    <a:pt x="1508" y="641"/>
                    <a:pt x="1512" y="640"/>
                    <a:pt x="1515" y="640"/>
                  </a:cubicBezTo>
                  <a:cubicBezTo>
                    <a:pt x="1760" y="1551"/>
                    <a:pt x="1760" y="1551"/>
                    <a:pt x="1760" y="1551"/>
                  </a:cubicBezTo>
                  <a:cubicBezTo>
                    <a:pt x="1743" y="1557"/>
                    <a:pt x="1731" y="1572"/>
                    <a:pt x="1729" y="1590"/>
                  </a:cubicBezTo>
                  <a:cubicBezTo>
                    <a:pt x="709" y="1546"/>
                    <a:pt x="709" y="1546"/>
                    <a:pt x="709" y="1546"/>
                  </a:cubicBezTo>
                  <a:cubicBezTo>
                    <a:pt x="709" y="1546"/>
                    <a:pt x="709" y="1546"/>
                    <a:pt x="709" y="1546"/>
                  </a:cubicBezTo>
                  <a:cubicBezTo>
                    <a:pt x="709" y="1533"/>
                    <a:pt x="704" y="1522"/>
                    <a:pt x="695" y="1514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84" y="637"/>
                    <a:pt x="1494" y="641"/>
                    <a:pt x="1505" y="641"/>
                  </a:cubicBezTo>
                  <a:close/>
                  <a:moveTo>
                    <a:pt x="709" y="1550"/>
                  </a:moveTo>
                  <a:cubicBezTo>
                    <a:pt x="1729" y="1594"/>
                    <a:pt x="1729" y="1594"/>
                    <a:pt x="1729" y="1594"/>
                  </a:cubicBezTo>
                  <a:cubicBezTo>
                    <a:pt x="1729" y="1594"/>
                    <a:pt x="1729" y="1594"/>
                    <a:pt x="1729" y="1594"/>
                  </a:cubicBezTo>
                  <a:cubicBezTo>
                    <a:pt x="1729" y="1609"/>
                    <a:pt x="1736" y="1621"/>
                    <a:pt x="1746" y="1630"/>
                  </a:cubicBezTo>
                  <a:cubicBezTo>
                    <a:pt x="1272" y="2301"/>
                    <a:pt x="1272" y="2301"/>
                    <a:pt x="1272" y="2301"/>
                  </a:cubicBezTo>
                  <a:cubicBezTo>
                    <a:pt x="1264" y="2297"/>
                    <a:pt x="1256" y="2294"/>
                    <a:pt x="1247" y="2294"/>
                  </a:cubicBezTo>
                  <a:cubicBezTo>
                    <a:pt x="1238" y="2294"/>
                    <a:pt x="1229" y="2297"/>
                    <a:pt x="1222" y="2302"/>
                  </a:cubicBezTo>
                  <a:cubicBezTo>
                    <a:pt x="692" y="1581"/>
                    <a:pt x="692" y="1581"/>
                    <a:pt x="692" y="1581"/>
                  </a:cubicBezTo>
                  <a:cubicBezTo>
                    <a:pt x="701" y="1574"/>
                    <a:pt x="708" y="1562"/>
                    <a:pt x="709" y="1550"/>
                  </a:cubicBezTo>
                  <a:close/>
                  <a:moveTo>
                    <a:pt x="1275" y="2304"/>
                  </a:moveTo>
                  <a:cubicBezTo>
                    <a:pt x="1750" y="1632"/>
                    <a:pt x="1750" y="1632"/>
                    <a:pt x="1750" y="1632"/>
                  </a:cubicBezTo>
                  <a:cubicBezTo>
                    <a:pt x="1757" y="1636"/>
                    <a:pt x="1765" y="1639"/>
                    <a:pt x="1774" y="1639"/>
                  </a:cubicBezTo>
                  <a:cubicBezTo>
                    <a:pt x="1779" y="1639"/>
                    <a:pt x="1783" y="1638"/>
                    <a:pt x="1787" y="1637"/>
                  </a:cubicBezTo>
                  <a:cubicBezTo>
                    <a:pt x="1932" y="2040"/>
                    <a:pt x="1932" y="2040"/>
                    <a:pt x="1932" y="2040"/>
                  </a:cubicBezTo>
                  <a:cubicBezTo>
                    <a:pt x="1915" y="2047"/>
                    <a:pt x="1904" y="2063"/>
                    <a:pt x="1904" y="2082"/>
                  </a:cubicBezTo>
                  <a:cubicBezTo>
                    <a:pt x="1904" y="2087"/>
                    <a:pt x="1904" y="2091"/>
                    <a:pt x="1906" y="2096"/>
                  </a:cubicBezTo>
                  <a:cubicBezTo>
                    <a:pt x="1289" y="2322"/>
                    <a:pt x="1289" y="2322"/>
                    <a:pt x="1289" y="2322"/>
                  </a:cubicBezTo>
                  <a:cubicBezTo>
                    <a:pt x="1286" y="2315"/>
                    <a:pt x="1281" y="2308"/>
                    <a:pt x="1275" y="2304"/>
                  </a:cubicBezTo>
                  <a:close/>
                  <a:moveTo>
                    <a:pt x="4838" y="466"/>
                  </a:moveTo>
                  <a:cubicBezTo>
                    <a:pt x="4837" y="471"/>
                    <a:pt x="4836" y="475"/>
                    <a:pt x="4836" y="480"/>
                  </a:cubicBezTo>
                  <a:cubicBezTo>
                    <a:pt x="4182" y="501"/>
                    <a:pt x="4182" y="501"/>
                    <a:pt x="4182" y="501"/>
                  </a:cubicBezTo>
                  <a:cubicBezTo>
                    <a:pt x="4180" y="477"/>
                    <a:pt x="4160" y="459"/>
                    <a:pt x="4137" y="459"/>
                  </a:cubicBezTo>
                  <a:cubicBezTo>
                    <a:pt x="4127" y="459"/>
                    <a:pt x="4118" y="462"/>
                    <a:pt x="4110" y="467"/>
                  </a:cubicBezTo>
                  <a:cubicBezTo>
                    <a:pt x="3805" y="79"/>
                    <a:pt x="3805" y="79"/>
                    <a:pt x="3805" y="79"/>
                  </a:cubicBezTo>
                  <a:cubicBezTo>
                    <a:pt x="3810" y="75"/>
                    <a:pt x="3814" y="70"/>
                    <a:pt x="3816" y="64"/>
                  </a:cubicBezTo>
                  <a:lnTo>
                    <a:pt x="4838" y="466"/>
                  </a:lnTo>
                  <a:close/>
                  <a:moveTo>
                    <a:pt x="3736" y="67"/>
                  </a:moveTo>
                  <a:cubicBezTo>
                    <a:pt x="3743" y="80"/>
                    <a:pt x="3756" y="89"/>
                    <a:pt x="3772" y="90"/>
                  </a:cubicBezTo>
                  <a:cubicBezTo>
                    <a:pt x="3749" y="996"/>
                    <a:pt x="3749" y="996"/>
                    <a:pt x="3749" y="996"/>
                  </a:cubicBezTo>
                  <a:cubicBezTo>
                    <a:pt x="3738" y="996"/>
                    <a:pt x="3728" y="1000"/>
                    <a:pt x="3720" y="1007"/>
                  </a:cubicBezTo>
                  <a:cubicBezTo>
                    <a:pt x="3145" y="405"/>
                    <a:pt x="3145" y="405"/>
                    <a:pt x="3145" y="405"/>
                  </a:cubicBezTo>
                  <a:cubicBezTo>
                    <a:pt x="3153" y="397"/>
                    <a:pt x="3158" y="386"/>
                    <a:pt x="3158" y="374"/>
                  </a:cubicBezTo>
                  <a:cubicBezTo>
                    <a:pt x="3158" y="368"/>
                    <a:pt x="3156" y="361"/>
                    <a:pt x="3154" y="356"/>
                  </a:cubicBezTo>
                  <a:lnTo>
                    <a:pt x="3736" y="67"/>
                  </a:lnTo>
                  <a:close/>
                  <a:moveTo>
                    <a:pt x="3071" y="392"/>
                  </a:moveTo>
                  <a:cubicBezTo>
                    <a:pt x="3078" y="408"/>
                    <a:pt x="3094" y="419"/>
                    <a:pt x="3113" y="419"/>
                  </a:cubicBezTo>
                  <a:cubicBezTo>
                    <a:pt x="3124" y="419"/>
                    <a:pt x="3134" y="415"/>
                    <a:pt x="3142" y="408"/>
                  </a:cubicBezTo>
                  <a:cubicBezTo>
                    <a:pt x="3717" y="1010"/>
                    <a:pt x="3717" y="1010"/>
                    <a:pt x="3717" y="1010"/>
                  </a:cubicBezTo>
                  <a:cubicBezTo>
                    <a:pt x="3714" y="1014"/>
                    <a:pt x="3711" y="1018"/>
                    <a:pt x="3709" y="1023"/>
                  </a:cubicBezTo>
                  <a:cubicBezTo>
                    <a:pt x="2596" y="593"/>
                    <a:pt x="2596" y="593"/>
                    <a:pt x="2596" y="593"/>
                  </a:cubicBezTo>
                  <a:cubicBezTo>
                    <a:pt x="2598" y="588"/>
                    <a:pt x="2598" y="584"/>
                    <a:pt x="2598" y="579"/>
                  </a:cubicBezTo>
                  <a:cubicBezTo>
                    <a:pt x="2598" y="575"/>
                    <a:pt x="2598" y="571"/>
                    <a:pt x="2596" y="567"/>
                  </a:cubicBezTo>
                  <a:lnTo>
                    <a:pt x="3071" y="392"/>
                  </a:lnTo>
                  <a:close/>
                  <a:moveTo>
                    <a:pt x="526" y="202"/>
                  </a:moveTo>
                  <a:cubicBezTo>
                    <a:pt x="541" y="200"/>
                    <a:pt x="554" y="191"/>
                    <a:pt x="560" y="178"/>
                  </a:cubicBezTo>
                  <a:cubicBezTo>
                    <a:pt x="1463" y="579"/>
                    <a:pt x="1463" y="579"/>
                    <a:pt x="1463" y="579"/>
                  </a:cubicBezTo>
                  <a:cubicBezTo>
                    <a:pt x="1461" y="584"/>
                    <a:pt x="1460" y="590"/>
                    <a:pt x="1460" y="596"/>
                  </a:cubicBezTo>
                  <a:cubicBezTo>
                    <a:pt x="1460" y="609"/>
                    <a:pt x="1465" y="620"/>
                    <a:pt x="1474" y="628"/>
                  </a:cubicBezTo>
                  <a:cubicBezTo>
                    <a:pt x="692" y="1511"/>
                    <a:pt x="692" y="1511"/>
                    <a:pt x="692" y="1511"/>
                  </a:cubicBezTo>
                  <a:cubicBezTo>
                    <a:pt x="684" y="1505"/>
                    <a:pt x="675" y="1501"/>
                    <a:pt x="664" y="1501"/>
                  </a:cubicBezTo>
                  <a:cubicBezTo>
                    <a:pt x="663" y="1501"/>
                    <a:pt x="662" y="1501"/>
                    <a:pt x="661" y="1501"/>
                  </a:cubicBezTo>
                  <a:lnTo>
                    <a:pt x="526" y="202"/>
                  </a:lnTo>
                  <a:close/>
                  <a:moveTo>
                    <a:pt x="645" y="1587"/>
                  </a:moveTo>
                  <a:cubicBezTo>
                    <a:pt x="651" y="1589"/>
                    <a:pt x="657" y="1591"/>
                    <a:pt x="664" y="1591"/>
                  </a:cubicBezTo>
                  <a:cubicBezTo>
                    <a:pt x="673" y="1591"/>
                    <a:pt x="682" y="1588"/>
                    <a:pt x="689" y="1583"/>
                  </a:cubicBezTo>
                  <a:cubicBezTo>
                    <a:pt x="1219" y="2304"/>
                    <a:pt x="1219" y="2304"/>
                    <a:pt x="1219" y="2304"/>
                  </a:cubicBezTo>
                  <a:cubicBezTo>
                    <a:pt x="1209" y="2312"/>
                    <a:pt x="1202" y="2325"/>
                    <a:pt x="1202" y="2339"/>
                  </a:cubicBezTo>
                  <a:cubicBezTo>
                    <a:pt x="1202" y="2344"/>
                    <a:pt x="1203" y="2348"/>
                    <a:pt x="1204" y="2352"/>
                  </a:cubicBezTo>
                  <a:cubicBezTo>
                    <a:pt x="86" y="2745"/>
                    <a:pt x="86" y="2745"/>
                    <a:pt x="86" y="2745"/>
                  </a:cubicBezTo>
                  <a:cubicBezTo>
                    <a:pt x="83" y="2735"/>
                    <a:pt x="76" y="2727"/>
                    <a:pt x="67" y="2723"/>
                  </a:cubicBezTo>
                  <a:lnTo>
                    <a:pt x="645" y="1587"/>
                  </a:lnTo>
                  <a:close/>
                  <a:moveTo>
                    <a:pt x="89" y="2757"/>
                  </a:moveTo>
                  <a:cubicBezTo>
                    <a:pt x="89" y="2754"/>
                    <a:pt x="89" y="2751"/>
                    <a:pt x="88" y="2749"/>
                  </a:cubicBezTo>
                  <a:cubicBezTo>
                    <a:pt x="1205" y="2356"/>
                    <a:pt x="1205" y="2356"/>
                    <a:pt x="1205" y="2356"/>
                  </a:cubicBezTo>
                  <a:cubicBezTo>
                    <a:pt x="1212" y="2373"/>
                    <a:pt x="1228" y="2384"/>
                    <a:pt x="1247" y="2384"/>
                  </a:cubicBezTo>
                  <a:cubicBezTo>
                    <a:pt x="1272" y="2384"/>
                    <a:pt x="1292" y="2364"/>
                    <a:pt x="1292" y="2339"/>
                  </a:cubicBezTo>
                  <a:cubicBezTo>
                    <a:pt x="1292" y="2334"/>
                    <a:pt x="1292" y="2330"/>
                    <a:pt x="1290" y="2326"/>
                  </a:cubicBezTo>
                  <a:cubicBezTo>
                    <a:pt x="1907" y="2099"/>
                    <a:pt x="1907" y="2099"/>
                    <a:pt x="1907" y="2099"/>
                  </a:cubicBezTo>
                  <a:cubicBezTo>
                    <a:pt x="1914" y="2116"/>
                    <a:pt x="1930" y="2127"/>
                    <a:pt x="1949" y="2127"/>
                  </a:cubicBezTo>
                  <a:cubicBezTo>
                    <a:pt x="1956" y="2127"/>
                    <a:pt x="1963" y="2125"/>
                    <a:pt x="1969" y="2122"/>
                  </a:cubicBezTo>
                  <a:cubicBezTo>
                    <a:pt x="2220" y="2576"/>
                    <a:pt x="2220" y="2576"/>
                    <a:pt x="2220" y="2576"/>
                  </a:cubicBezTo>
                  <a:cubicBezTo>
                    <a:pt x="2207" y="2584"/>
                    <a:pt x="2199" y="2598"/>
                    <a:pt x="2199" y="2615"/>
                  </a:cubicBezTo>
                  <a:cubicBezTo>
                    <a:pt x="2199" y="2615"/>
                    <a:pt x="2199" y="2615"/>
                    <a:pt x="2199" y="2616"/>
                  </a:cubicBezTo>
                  <a:lnTo>
                    <a:pt x="89" y="2757"/>
                  </a:lnTo>
                  <a:close/>
                  <a:moveTo>
                    <a:pt x="2288" y="2621"/>
                  </a:moveTo>
                  <a:cubicBezTo>
                    <a:pt x="2288" y="2619"/>
                    <a:pt x="2289" y="2617"/>
                    <a:pt x="2289" y="2615"/>
                  </a:cubicBezTo>
                  <a:cubicBezTo>
                    <a:pt x="2289" y="2606"/>
                    <a:pt x="2286" y="2597"/>
                    <a:pt x="2281" y="2590"/>
                  </a:cubicBezTo>
                  <a:cubicBezTo>
                    <a:pt x="2678" y="2310"/>
                    <a:pt x="2678" y="2310"/>
                    <a:pt x="2678" y="2310"/>
                  </a:cubicBezTo>
                  <a:cubicBezTo>
                    <a:pt x="2686" y="2320"/>
                    <a:pt x="2699" y="2327"/>
                    <a:pt x="2713" y="2327"/>
                  </a:cubicBezTo>
                  <a:cubicBezTo>
                    <a:pt x="2721" y="2327"/>
                    <a:pt x="2729" y="2325"/>
                    <a:pt x="2735" y="2321"/>
                  </a:cubicBezTo>
                  <a:cubicBezTo>
                    <a:pt x="2992" y="2733"/>
                    <a:pt x="2992" y="2733"/>
                    <a:pt x="2992" y="2733"/>
                  </a:cubicBezTo>
                  <a:cubicBezTo>
                    <a:pt x="2983" y="2739"/>
                    <a:pt x="2977" y="2748"/>
                    <a:pt x="2974" y="2759"/>
                  </a:cubicBezTo>
                  <a:lnTo>
                    <a:pt x="2288" y="2621"/>
                  </a:lnTo>
                  <a:close/>
                  <a:moveTo>
                    <a:pt x="3056" y="2746"/>
                  </a:moveTo>
                  <a:cubicBezTo>
                    <a:pt x="3048" y="2734"/>
                    <a:pt x="3034" y="2725"/>
                    <a:pt x="3018" y="2725"/>
                  </a:cubicBezTo>
                  <a:cubicBezTo>
                    <a:pt x="3010" y="2725"/>
                    <a:pt x="3002" y="2727"/>
                    <a:pt x="2996" y="2731"/>
                  </a:cubicBezTo>
                  <a:cubicBezTo>
                    <a:pt x="2739" y="2319"/>
                    <a:pt x="2739" y="2319"/>
                    <a:pt x="2739" y="2319"/>
                  </a:cubicBezTo>
                  <a:cubicBezTo>
                    <a:pt x="2748" y="2313"/>
                    <a:pt x="2754" y="2304"/>
                    <a:pt x="2757" y="2293"/>
                  </a:cubicBezTo>
                  <a:cubicBezTo>
                    <a:pt x="3534" y="2451"/>
                    <a:pt x="3534" y="2451"/>
                    <a:pt x="3534" y="2451"/>
                  </a:cubicBezTo>
                  <a:cubicBezTo>
                    <a:pt x="3534" y="2453"/>
                    <a:pt x="3534" y="2456"/>
                    <a:pt x="3534" y="2458"/>
                  </a:cubicBezTo>
                  <a:cubicBezTo>
                    <a:pt x="3534" y="2465"/>
                    <a:pt x="3535" y="2472"/>
                    <a:pt x="3538" y="2478"/>
                  </a:cubicBezTo>
                  <a:lnTo>
                    <a:pt x="3056" y="2746"/>
                  </a:lnTo>
                  <a:close/>
                  <a:moveTo>
                    <a:pt x="3615" y="2431"/>
                  </a:moveTo>
                  <a:cubicBezTo>
                    <a:pt x="3606" y="2420"/>
                    <a:pt x="3593" y="2413"/>
                    <a:pt x="3579" y="2413"/>
                  </a:cubicBezTo>
                  <a:cubicBezTo>
                    <a:pt x="3575" y="2413"/>
                    <a:pt x="3572" y="2413"/>
                    <a:pt x="3569" y="2414"/>
                  </a:cubicBezTo>
                  <a:cubicBezTo>
                    <a:pt x="3477" y="2080"/>
                    <a:pt x="3477" y="2080"/>
                    <a:pt x="3477" y="2080"/>
                  </a:cubicBezTo>
                  <a:cubicBezTo>
                    <a:pt x="3494" y="2074"/>
                    <a:pt x="3507" y="2058"/>
                    <a:pt x="3508" y="2039"/>
                  </a:cubicBezTo>
                  <a:cubicBezTo>
                    <a:pt x="4149" y="2037"/>
                    <a:pt x="4149" y="2037"/>
                    <a:pt x="4149" y="2037"/>
                  </a:cubicBezTo>
                  <a:cubicBezTo>
                    <a:pt x="4149" y="2045"/>
                    <a:pt x="4152" y="2053"/>
                    <a:pt x="4156" y="2059"/>
                  </a:cubicBezTo>
                  <a:lnTo>
                    <a:pt x="3615" y="2431"/>
                  </a:lnTo>
                  <a:close/>
                  <a:moveTo>
                    <a:pt x="4239" y="2037"/>
                  </a:moveTo>
                  <a:cubicBezTo>
                    <a:pt x="4239" y="2036"/>
                    <a:pt x="4239" y="2036"/>
                    <a:pt x="4239" y="2035"/>
                  </a:cubicBezTo>
                  <a:cubicBezTo>
                    <a:pt x="4239" y="2021"/>
                    <a:pt x="4233" y="2009"/>
                    <a:pt x="4223" y="2001"/>
                  </a:cubicBezTo>
                  <a:cubicBezTo>
                    <a:pt x="4487" y="1666"/>
                    <a:pt x="4487" y="1666"/>
                    <a:pt x="4487" y="1666"/>
                  </a:cubicBezTo>
                  <a:cubicBezTo>
                    <a:pt x="4494" y="1671"/>
                    <a:pt x="4503" y="1674"/>
                    <a:pt x="4513" y="1674"/>
                  </a:cubicBezTo>
                  <a:cubicBezTo>
                    <a:pt x="4525" y="1674"/>
                    <a:pt x="4537" y="1669"/>
                    <a:pt x="4545" y="1661"/>
                  </a:cubicBezTo>
                  <a:cubicBezTo>
                    <a:pt x="4999" y="2080"/>
                    <a:pt x="4999" y="2080"/>
                    <a:pt x="4999" y="2080"/>
                  </a:cubicBezTo>
                  <a:cubicBezTo>
                    <a:pt x="4994" y="2086"/>
                    <a:pt x="4990" y="2094"/>
                    <a:pt x="4989" y="2103"/>
                  </a:cubicBezTo>
                  <a:lnTo>
                    <a:pt x="4239" y="2037"/>
                  </a:lnTo>
                  <a:close/>
                  <a:moveTo>
                    <a:pt x="5072" y="2086"/>
                  </a:moveTo>
                  <a:cubicBezTo>
                    <a:pt x="5064" y="2073"/>
                    <a:pt x="5050" y="2064"/>
                    <a:pt x="5033" y="2064"/>
                  </a:cubicBezTo>
                  <a:cubicBezTo>
                    <a:pt x="5021" y="2064"/>
                    <a:pt x="5010" y="2069"/>
                    <a:pt x="5002" y="2077"/>
                  </a:cubicBezTo>
                  <a:cubicBezTo>
                    <a:pt x="4548" y="1658"/>
                    <a:pt x="4548" y="1658"/>
                    <a:pt x="4548" y="1658"/>
                  </a:cubicBezTo>
                  <a:cubicBezTo>
                    <a:pt x="4553" y="1651"/>
                    <a:pt x="4557" y="1643"/>
                    <a:pt x="4558" y="1634"/>
                  </a:cubicBezTo>
                  <a:cubicBezTo>
                    <a:pt x="5746" y="1699"/>
                    <a:pt x="5746" y="1699"/>
                    <a:pt x="5746" y="1699"/>
                  </a:cubicBezTo>
                  <a:cubicBezTo>
                    <a:pt x="5746" y="1699"/>
                    <a:pt x="5746" y="1699"/>
                    <a:pt x="5746" y="1699"/>
                  </a:cubicBezTo>
                  <a:cubicBezTo>
                    <a:pt x="5746" y="1707"/>
                    <a:pt x="5748" y="1713"/>
                    <a:pt x="5751" y="1719"/>
                  </a:cubicBezTo>
                  <a:lnTo>
                    <a:pt x="5072" y="2086"/>
                  </a:lnTo>
                  <a:close/>
                  <a:moveTo>
                    <a:pt x="5812" y="1660"/>
                  </a:moveTo>
                  <a:cubicBezTo>
                    <a:pt x="5806" y="1656"/>
                    <a:pt x="5799" y="1654"/>
                    <a:pt x="5791" y="1654"/>
                  </a:cubicBezTo>
                  <a:cubicBezTo>
                    <a:pt x="5782" y="1654"/>
                    <a:pt x="5773" y="1657"/>
                    <a:pt x="5766" y="1662"/>
                  </a:cubicBezTo>
                  <a:cubicBezTo>
                    <a:pt x="5250" y="978"/>
                    <a:pt x="5250" y="978"/>
                    <a:pt x="5250" y="978"/>
                  </a:cubicBezTo>
                  <a:cubicBezTo>
                    <a:pt x="5258" y="971"/>
                    <a:pt x="5264" y="962"/>
                    <a:pt x="5266" y="952"/>
                  </a:cubicBezTo>
                  <a:cubicBezTo>
                    <a:pt x="6103" y="1081"/>
                    <a:pt x="6103" y="1081"/>
                    <a:pt x="6103" y="1081"/>
                  </a:cubicBezTo>
                  <a:cubicBezTo>
                    <a:pt x="6102" y="1083"/>
                    <a:pt x="6102" y="1084"/>
                    <a:pt x="6102" y="1086"/>
                  </a:cubicBezTo>
                  <a:cubicBezTo>
                    <a:pt x="6102" y="1102"/>
                    <a:pt x="6111" y="1116"/>
                    <a:pt x="6123" y="1124"/>
                  </a:cubicBezTo>
                  <a:lnTo>
                    <a:pt x="5812" y="1660"/>
                  </a:lnTo>
                  <a:close/>
                  <a:moveTo>
                    <a:pt x="6159" y="1042"/>
                  </a:moveTo>
                  <a:cubicBezTo>
                    <a:pt x="6155" y="1041"/>
                    <a:pt x="6151" y="1041"/>
                    <a:pt x="6147" y="1041"/>
                  </a:cubicBezTo>
                  <a:cubicBezTo>
                    <a:pt x="6125" y="1041"/>
                    <a:pt x="6107" y="1056"/>
                    <a:pt x="6103" y="1077"/>
                  </a:cubicBezTo>
                  <a:cubicBezTo>
                    <a:pt x="5266" y="948"/>
                    <a:pt x="5266" y="948"/>
                    <a:pt x="5266" y="948"/>
                  </a:cubicBezTo>
                  <a:cubicBezTo>
                    <a:pt x="5267" y="946"/>
                    <a:pt x="5267" y="945"/>
                    <a:pt x="5267" y="943"/>
                  </a:cubicBezTo>
                  <a:cubicBezTo>
                    <a:pt x="5267" y="933"/>
                    <a:pt x="5263" y="923"/>
                    <a:pt x="5257" y="915"/>
                  </a:cubicBezTo>
                  <a:cubicBezTo>
                    <a:pt x="5575" y="640"/>
                    <a:pt x="5575" y="640"/>
                    <a:pt x="5575" y="640"/>
                  </a:cubicBezTo>
                  <a:cubicBezTo>
                    <a:pt x="5584" y="648"/>
                    <a:pt x="5595" y="654"/>
                    <a:pt x="5608" y="654"/>
                  </a:cubicBezTo>
                  <a:cubicBezTo>
                    <a:pt x="5633" y="654"/>
                    <a:pt x="5653" y="634"/>
                    <a:pt x="5653" y="609"/>
                  </a:cubicBezTo>
                  <a:cubicBezTo>
                    <a:pt x="5653" y="607"/>
                    <a:pt x="5653" y="604"/>
                    <a:pt x="5653" y="602"/>
                  </a:cubicBezTo>
                  <a:cubicBezTo>
                    <a:pt x="6291" y="479"/>
                    <a:pt x="6291" y="479"/>
                    <a:pt x="6291" y="479"/>
                  </a:cubicBezTo>
                  <a:cubicBezTo>
                    <a:pt x="6294" y="494"/>
                    <a:pt x="6305" y="506"/>
                    <a:pt x="6320" y="511"/>
                  </a:cubicBezTo>
                  <a:lnTo>
                    <a:pt x="6159" y="1042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0">
                  <a:schemeClr val="accent1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329"/>
            <p:cNvSpPr>
              <a:spLocks noEditPoints="1"/>
            </p:cNvSpPr>
            <p:nvPr userDrawn="1"/>
          </p:nvSpPr>
          <p:spPr bwMode="auto">
            <a:xfrm>
              <a:off x="427185" y="3380079"/>
              <a:ext cx="44079" cy="44079"/>
            </a:xfrm>
            <a:custGeom>
              <a:avLst/>
              <a:gdLst>
                <a:gd name="T0" fmla="*/ 51 w 103"/>
                <a:gd name="T1" fmla="*/ 103 h 103"/>
                <a:gd name="T2" fmla="*/ 103 w 103"/>
                <a:gd name="T3" fmla="*/ 52 h 103"/>
                <a:gd name="T4" fmla="*/ 51 w 103"/>
                <a:gd name="T5" fmla="*/ 0 h 103"/>
                <a:gd name="T6" fmla="*/ 15 w 103"/>
                <a:gd name="T7" fmla="*/ 15 h 103"/>
                <a:gd name="T8" fmla="*/ 0 w 103"/>
                <a:gd name="T9" fmla="*/ 52 h 103"/>
                <a:gd name="T10" fmla="*/ 15 w 103"/>
                <a:gd name="T11" fmla="*/ 88 h 103"/>
                <a:gd name="T12" fmla="*/ 51 w 103"/>
                <a:gd name="T13" fmla="*/ 103 h 103"/>
                <a:gd name="T14" fmla="*/ 51 w 103"/>
                <a:gd name="T15" fmla="*/ 6 h 103"/>
                <a:gd name="T16" fmla="*/ 96 w 103"/>
                <a:gd name="T17" fmla="*/ 52 h 103"/>
                <a:gd name="T18" fmla="*/ 51 w 103"/>
                <a:gd name="T19" fmla="*/ 97 h 103"/>
                <a:gd name="T20" fmla="*/ 19 w 103"/>
                <a:gd name="T21" fmla="*/ 84 h 103"/>
                <a:gd name="T22" fmla="*/ 6 w 103"/>
                <a:gd name="T23" fmla="*/ 52 h 103"/>
                <a:gd name="T24" fmla="*/ 19 w 103"/>
                <a:gd name="T25" fmla="*/ 20 h 103"/>
                <a:gd name="T26" fmla="*/ 51 w 103"/>
                <a:gd name="T27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03">
                  <a:moveTo>
                    <a:pt x="51" y="103"/>
                  </a:moveTo>
                  <a:cubicBezTo>
                    <a:pt x="80" y="103"/>
                    <a:pt x="103" y="80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38" y="0"/>
                    <a:pt x="25" y="6"/>
                    <a:pt x="15" y="15"/>
                  </a:cubicBezTo>
                  <a:cubicBezTo>
                    <a:pt x="5" y="25"/>
                    <a:pt x="0" y="38"/>
                    <a:pt x="0" y="52"/>
                  </a:cubicBezTo>
                  <a:cubicBezTo>
                    <a:pt x="0" y="65"/>
                    <a:pt x="5" y="78"/>
                    <a:pt x="15" y="88"/>
                  </a:cubicBezTo>
                  <a:cubicBezTo>
                    <a:pt x="25" y="98"/>
                    <a:pt x="38" y="103"/>
                    <a:pt x="51" y="103"/>
                  </a:cubicBezTo>
                  <a:close/>
                  <a:moveTo>
                    <a:pt x="51" y="6"/>
                  </a:moveTo>
                  <a:cubicBezTo>
                    <a:pt x="76" y="6"/>
                    <a:pt x="96" y="27"/>
                    <a:pt x="96" y="52"/>
                  </a:cubicBezTo>
                  <a:cubicBezTo>
                    <a:pt x="96" y="77"/>
                    <a:pt x="76" y="97"/>
                    <a:pt x="51" y="97"/>
                  </a:cubicBezTo>
                  <a:cubicBezTo>
                    <a:pt x="39" y="97"/>
                    <a:pt x="28" y="92"/>
                    <a:pt x="19" y="84"/>
                  </a:cubicBezTo>
                  <a:cubicBezTo>
                    <a:pt x="11" y="75"/>
                    <a:pt x="6" y="64"/>
                    <a:pt x="6" y="52"/>
                  </a:cubicBezTo>
                  <a:cubicBezTo>
                    <a:pt x="6" y="40"/>
                    <a:pt x="11" y="28"/>
                    <a:pt x="19" y="20"/>
                  </a:cubicBezTo>
                  <a:cubicBezTo>
                    <a:pt x="28" y="11"/>
                    <a:pt x="39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330"/>
            <p:cNvSpPr>
              <a:spLocks noEditPoints="1"/>
            </p:cNvSpPr>
            <p:nvPr userDrawn="1"/>
          </p:nvSpPr>
          <p:spPr bwMode="auto">
            <a:xfrm>
              <a:off x="400738" y="3355836"/>
              <a:ext cx="96973" cy="92565"/>
            </a:xfrm>
            <a:custGeom>
              <a:avLst/>
              <a:gdLst>
                <a:gd name="T0" fmla="*/ 227 w 229"/>
                <a:gd name="T1" fmla="*/ 132 h 219"/>
                <a:gd name="T2" fmla="*/ 229 w 229"/>
                <a:gd name="T3" fmla="*/ 89 h 219"/>
                <a:gd name="T4" fmla="*/ 199 w 229"/>
                <a:gd name="T5" fmla="*/ 74 h 219"/>
                <a:gd name="T6" fmla="*/ 190 w 229"/>
                <a:gd name="T7" fmla="*/ 23 h 219"/>
                <a:gd name="T8" fmla="*/ 154 w 229"/>
                <a:gd name="T9" fmla="*/ 0 h 219"/>
                <a:gd name="T10" fmla="*/ 126 w 229"/>
                <a:gd name="T11" fmla="*/ 19 h 219"/>
                <a:gd name="T12" fmla="*/ 78 w 229"/>
                <a:gd name="T13" fmla="*/ 1 h 219"/>
                <a:gd name="T14" fmla="*/ 40 w 229"/>
                <a:gd name="T15" fmla="*/ 21 h 219"/>
                <a:gd name="T16" fmla="*/ 41 w 229"/>
                <a:gd name="T17" fmla="*/ 54 h 219"/>
                <a:gd name="T18" fmla="*/ 2 w 229"/>
                <a:gd name="T19" fmla="*/ 87 h 219"/>
                <a:gd name="T20" fmla="*/ 0 w 229"/>
                <a:gd name="T21" fmla="*/ 130 h 219"/>
                <a:gd name="T22" fmla="*/ 29 w 229"/>
                <a:gd name="T23" fmla="*/ 145 h 219"/>
                <a:gd name="T24" fmla="*/ 38 w 229"/>
                <a:gd name="T25" fmla="*/ 196 h 219"/>
                <a:gd name="T26" fmla="*/ 74 w 229"/>
                <a:gd name="T27" fmla="*/ 219 h 219"/>
                <a:gd name="T28" fmla="*/ 78 w 229"/>
                <a:gd name="T29" fmla="*/ 219 h 219"/>
                <a:gd name="T30" fmla="*/ 126 w 229"/>
                <a:gd name="T31" fmla="*/ 201 h 219"/>
                <a:gd name="T32" fmla="*/ 154 w 229"/>
                <a:gd name="T33" fmla="*/ 219 h 219"/>
                <a:gd name="T34" fmla="*/ 191 w 229"/>
                <a:gd name="T35" fmla="*/ 196 h 219"/>
                <a:gd name="T36" fmla="*/ 199 w 229"/>
                <a:gd name="T37" fmla="*/ 145 h 219"/>
                <a:gd name="T38" fmla="*/ 47 w 229"/>
                <a:gd name="T39" fmla="*/ 163 h 219"/>
                <a:gd name="T40" fmla="*/ 33 w 229"/>
                <a:gd name="T41" fmla="*/ 140 h 219"/>
                <a:gd name="T42" fmla="*/ 6 w 229"/>
                <a:gd name="T43" fmla="*/ 92 h 219"/>
                <a:gd name="T44" fmla="*/ 34 w 229"/>
                <a:gd name="T45" fmla="*/ 78 h 219"/>
                <a:gd name="T46" fmla="*/ 48 w 229"/>
                <a:gd name="T47" fmla="*/ 54 h 219"/>
                <a:gd name="T48" fmla="*/ 76 w 229"/>
                <a:gd name="T49" fmla="*/ 7 h 219"/>
                <a:gd name="T50" fmla="*/ 101 w 229"/>
                <a:gd name="T51" fmla="*/ 25 h 219"/>
                <a:gd name="T52" fmla="*/ 129 w 229"/>
                <a:gd name="T53" fmla="*/ 24 h 219"/>
                <a:gd name="T54" fmla="*/ 184 w 229"/>
                <a:gd name="T55" fmla="*/ 25 h 219"/>
                <a:gd name="T56" fmla="*/ 181 w 229"/>
                <a:gd name="T57" fmla="*/ 56 h 219"/>
                <a:gd name="T58" fmla="*/ 196 w 229"/>
                <a:gd name="T59" fmla="*/ 80 h 219"/>
                <a:gd name="T60" fmla="*/ 223 w 229"/>
                <a:gd name="T61" fmla="*/ 128 h 219"/>
                <a:gd name="T62" fmla="*/ 194 w 229"/>
                <a:gd name="T63" fmla="*/ 141 h 219"/>
                <a:gd name="T64" fmla="*/ 181 w 229"/>
                <a:gd name="T65" fmla="*/ 165 h 219"/>
                <a:gd name="T66" fmla="*/ 153 w 229"/>
                <a:gd name="T67" fmla="*/ 213 h 219"/>
                <a:gd name="T68" fmla="*/ 127 w 229"/>
                <a:gd name="T69" fmla="*/ 195 h 219"/>
                <a:gd name="T70" fmla="*/ 100 w 229"/>
                <a:gd name="T71" fmla="*/ 195 h 219"/>
                <a:gd name="T72" fmla="*/ 44 w 229"/>
                <a:gd name="T73" fmla="*/ 19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" h="219">
                  <a:moveTo>
                    <a:pt x="199" y="145"/>
                  </a:moveTo>
                  <a:cubicBezTo>
                    <a:pt x="227" y="132"/>
                    <a:pt x="227" y="132"/>
                    <a:pt x="227" y="132"/>
                  </a:cubicBezTo>
                  <a:cubicBezTo>
                    <a:pt x="228" y="132"/>
                    <a:pt x="229" y="131"/>
                    <a:pt x="229" y="130"/>
                  </a:cubicBezTo>
                  <a:cubicBezTo>
                    <a:pt x="229" y="89"/>
                    <a:pt x="229" y="89"/>
                    <a:pt x="229" y="89"/>
                  </a:cubicBezTo>
                  <a:cubicBezTo>
                    <a:pt x="229" y="88"/>
                    <a:pt x="228" y="87"/>
                    <a:pt x="227" y="87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87" y="54"/>
                    <a:pt x="187" y="54"/>
                    <a:pt x="187" y="5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1" y="22"/>
                    <a:pt x="190" y="21"/>
                    <a:pt x="189" y="2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3" y="0"/>
                    <a:pt x="152" y="0"/>
                    <a:pt x="151" y="1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0"/>
                    <a:pt x="75" y="0"/>
                    <a:pt x="74" y="0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8" y="21"/>
                    <a:pt x="38" y="22"/>
                    <a:pt x="38" y="2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0" y="87"/>
                    <a:pt x="0" y="88"/>
                    <a:pt x="0" y="9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1"/>
                    <a:pt x="0" y="132"/>
                    <a:pt x="2" y="133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8" y="197"/>
                    <a:pt x="39" y="198"/>
                    <a:pt x="40" y="199"/>
                  </a:cubicBezTo>
                  <a:cubicBezTo>
                    <a:pt x="74" y="219"/>
                    <a:pt x="74" y="219"/>
                    <a:pt x="74" y="219"/>
                  </a:cubicBezTo>
                  <a:cubicBezTo>
                    <a:pt x="75" y="219"/>
                    <a:pt x="75" y="219"/>
                    <a:pt x="76" y="219"/>
                  </a:cubicBezTo>
                  <a:cubicBezTo>
                    <a:pt x="77" y="219"/>
                    <a:pt x="77" y="219"/>
                    <a:pt x="78" y="219"/>
                  </a:cubicBezTo>
                  <a:cubicBezTo>
                    <a:pt x="102" y="201"/>
                    <a:pt x="102" y="201"/>
                    <a:pt x="102" y="201"/>
                  </a:cubicBezTo>
                  <a:cubicBezTo>
                    <a:pt x="126" y="201"/>
                    <a:pt x="126" y="201"/>
                    <a:pt x="126" y="201"/>
                  </a:cubicBezTo>
                  <a:cubicBezTo>
                    <a:pt x="151" y="219"/>
                    <a:pt x="151" y="219"/>
                    <a:pt x="151" y="219"/>
                  </a:cubicBezTo>
                  <a:cubicBezTo>
                    <a:pt x="152" y="219"/>
                    <a:pt x="153" y="219"/>
                    <a:pt x="154" y="21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198"/>
                    <a:pt x="191" y="197"/>
                    <a:pt x="191" y="196"/>
                  </a:cubicBezTo>
                  <a:cubicBezTo>
                    <a:pt x="187" y="165"/>
                    <a:pt x="187" y="165"/>
                    <a:pt x="187" y="165"/>
                  </a:cubicBezTo>
                  <a:lnTo>
                    <a:pt x="199" y="145"/>
                  </a:lnTo>
                  <a:close/>
                  <a:moveTo>
                    <a:pt x="48" y="165"/>
                  </a:moveTo>
                  <a:cubicBezTo>
                    <a:pt x="48" y="165"/>
                    <a:pt x="48" y="164"/>
                    <a:pt x="47" y="163"/>
                  </a:cubicBezTo>
                  <a:cubicBezTo>
                    <a:pt x="34" y="141"/>
                    <a:pt x="34" y="141"/>
                    <a:pt x="34" y="141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79"/>
                    <a:pt x="34" y="79"/>
                    <a:pt x="34" y="78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8" y="55"/>
                    <a:pt x="48" y="5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0" y="24"/>
                    <a:pt x="101" y="25"/>
                    <a:pt x="101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5"/>
                    <a:pt x="128" y="24"/>
                    <a:pt x="129" y="24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84" y="25"/>
                    <a:pt x="184" y="25"/>
                    <a:pt x="184" y="2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5"/>
                    <a:pt x="181" y="55"/>
                    <a:pt x="181" y="56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95" y="79"/>
                    <a:pt x="195" y="79"/>
                    <a:pt x="196" y="80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5" y="140"/>
                    <a:pt x="195" y="140"/>
                    <a:pt x="194" y="141"/>
                  </a:cubicBezTo>
                  <a:cubicBezTo>
                    <a:pt x="181" y="163"/>
                    <a:pt x="181" y="163"/>
                    <a:pt x="181" y="163"/>
                  </a:cubicBezTo>
                  <a:cubicBezTo>
                    <a:pt x="181" y="164"/>
                    <a:pt x="181" y="165"/>
                    <a:pt x="181" y="165"/>
                  </a:cubicBezTo>
                  <a:cubicBezTo>
                    <a:pt x="184" y="194"/>
                    <a:pt x="184" y="194"/>
                    <a:pt x="184" y="194"/>
                  </a:cubicBezTo>
                  <a:cubicBezTo>
                    <a:pt x="153" y="213"/>
                    <a:pt x="153" y="213"/>
                    <a:pt x="153" y="213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8" y="195"/>
                    <a:pt x="127" y="195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01" y="195"/>
                    <a:pt x="100" y="195"/>
                    <a:pt x="100" y="195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44" y="195"/>
                    <a:pt x="44" y="195"/>
                    <a:pt x="44" y="195"/>
                  </a:cubicBezTo>
                  <a:lnTo>
                    <a:pt x="48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31"/>
            <p:cNvSpPr>
              <a:spLocks noEditPoints="1"/>
            </p:cNvSpPr>
            <p:nvPr userDrawn="1"/>
          </p:nvSpPr>
          <p:spPr bwMode="auto">
            <a:xfrm>
              <a:off x="483018" y="3411669"/>
              <a:ext cx="46282" cy="48486"/>
            </a:xfrm>
            <a:custGeom>
              <a:avLst/>
              <a:gdLst>
                <a:gd name="T0" fmla="*/ 100 w 110"/>
                <a:gd name="T1" fmla="*/ 61 h 114"/>
                <a:gd name="T2" fmla="*/ 108 w 110"/>
                <a:gd name="T3" fmla="*/ 39 h 114"/>
                <a:gd name="T4" fmla="*/ 99 w 110"/>
                <a:gd name="T5" fmla="*/ 19 h 114"/>
                <a:gd name="T6" fmla="*/ 81 w 110"/>
                <a:gd name="T7" fmla="*/ 19 h 114"/>
                <a:gd name="T8" fmla="*/ 66 w 110"/>
                <a:gd name="T9" fmla="*/ 1 h 114"/>
                <a:gd name="T10" fmla="*/ 44 w 110"/>
                <a:gd name="T11" fmla="*/ 0 h 114"/>
                <a:gd name="T12" fmla="*/ 36 w 110"/>
                <a:gd name="T13" fmla="*/ 15 h 114"/>
                <a:gd name="T14" fmla="*/ 13 w 110"/>
                <a:gd name="T15" fmla="*/ 19 h 114"/>
                <a:gd name="T16" fmla="*/ 0 w 110"/>
                <a:gd name="T17" fmla="*/ 38 h 114"/>
                <a:gd name="T18" fmla="*/ 9 w 110"/>
                <a:gd name="T19" fmla="*/ 52 h 114"/>
                <a:gd name="T20" fmla="*/ 1 w 110"/>
                <a:gd name="T21" fmla="*/ 74 h 114"/>
                <a:gd name="T22" fmla="*/ 11 w 110"/>
                <a:gd name="T23" fmla="*/ 94 h 114"/>
                <a:gd name="T24" fmla="*/ 28 w 110"/>
                <a:gd name="T25" fmla="*/ 94 h 114"/>
                <a:gd name="T26" fmla="*/ 43 w 110"/>
                <a:gd name="T27" fmla="*/ 112 h 114"/>
                <a:gd name="T28" fmla="*/ 46 w 110"/>
                <a:gd name="T29" fmla="*/ 114 h 114"/>
                <a:gd name="T30" fmla="*/ 68 w 110"/>
                <a:gd name="T31" fmla="*/ 112 h 114"/>
                <a:gd name="T32" fmla="*/ 83 w 110"/>
                <a:gd name="T33" fmla="*/ 93 h 114"/>
                <a:gd name="T34" fmla="*/ 97 w 110"/>
                <a:gd name="T35" fmla="*/ 95 h 114"/>
                <a:gd name="T36" fmla="*/ 100 w 110"/>
                <a:gd name="T37" fmla="*/ 93 h 114"/>
                <a:gd name="T38" fmla="*/ 109 w 110"/>
                <a:gd name="T39" fmla="*/ 73 h 114"/>
                <a:gd name="T40" fmla="*/ 15 w 110"/>
                <a:gd name="T41" fmla="*/ 64 h 114"/>
                <a:gd name="T42" fmla="*/ 14 w 110"/>
                <a:gd name="T43" fmla="*/ 49 h 114"/>
                <a:gd name="T44" fmla="*/ 14 w 110"/>
                <a:gd name="T45" fmla="*/ 25 h 114"/>
                <a:gd name="T46" fmla="*/ 29 w 110"/>
                <a:gd name="T47" fmla="*/ 26 h 114"/>
                <a:gd name="T48" fmla="*/ 41 w 110"/>
                <a:gd name="T49" fmla="*/ 18 h 114"/>
                <a:gd name="T50" fmla="*/ 62 w 110"/>
                <a:gd name="T51" fmla="*/ 6 h 114"/>
                <a:gd name="T52" fmla="*/ 68 w 110"/>
                <a:gd name="T53" fmla="*/ 19 h 114"/>
                <a:gd name="T54" fmla="*/ 81 w 110"/>
                <a:gd name="T55" fmla="*/ 26 h 114"/>
                <a:gd name="T56" fmla="*/ 102 w 110"/>
                <a:gd name="T57" fmla="*/ 37 h 114"/>
                <a:gd name="T58" fmla="*/ 94 w 110"/>
                <a:gd name="T59" fmla="*/ 50 h 114"/>
                <a:gd name="T60" fmla="*/ 95 w 110"/>
                <a:gd name="T61" fmla="*/ 64 h 114"/>
                <a:gd name="T62" fmla="*/ 95 w 110"/>
                <a:gd name="T63" fmla="*/ 88 h 114"/>
                <a:gd name="T64" fmla="*/ 80 w 110"/>
                <a:gd name="T65" fmla="*/ 87 h 114"/>
                <a:gd name="T66" fmla="*/ 68 w 110"/>
                <a:gd name="T67" fmla="*/ 95 h 114"/>
                <a:gd name="T68" fmla="*/ 48 w 110"/>
                <a:gd name="T69" fmla="*/ 108 h 114"/>
                <a:gd name="T70" fmla="*/ 41 w 110"/>
                <a:gd name="T71" fmla="*/ 94 h 114"/>
                <a:gd name="T72" fmla="*/ 28 w 110"/>
                <a:gd name="T73" fmla="*/ 88 h 114"/>
                <a:gd name="T74" fmla="*/ 15 w 110"/>
                <a:gd name="T75" fmla="*/ 90 h 114"/>
                <a:gd name="T76" fmla="*/ 15 w 110"/>
                <a:gd name="T7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" h="114">
                  <a:moveTo>
                    <a:pt x="109" y="73"/>
                  </a:moveTo>
                  <a:cubicBezTo>
                    <a:pt x="100" y="61"/>
                    <a:pt x="100" y="61"/>
                    <a:pt x="100" y="61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8"/>
                    <a:pt x="109" y="37"/>
                    <a:pt x="109" y="36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8" y="18"/>
                    <a:pt x="97" y="18"/>
                    <a:pt x="96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1"/>
                    <a:pt x="41" y="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5"/>
                    <a:pt x="0" y="77"/>
                    <a:pt x="1" y="78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5"/>
                    <a:pt x="13" y="96"/>
                    <a:pt x="14" y="9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4" y="113"/>
                    <a:pt x="45" y="114"/>
                    <a:pt x="46" y="11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4"/>
                    <a:pt x="68" y="113"/>
                    <a:pt x="68" y="112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8" y="95"/>
                    <a:pt x="99" y="94"/>
                    <a:pt x="100" y="93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10" y="75"/>
                    <a:pt x="110" y="74"/>
                    <a:pt x="109" y="73"/>
                  </a:cubicBezTo>
                  <a:close/>
                  <a:moveTo>
                    <a:pt x="15" y="65"/>
                  </a:moveTo>
                  <a:cubicBezTo>
                    <a:pt x="15" y="65"/>
                    <a:pt x="15" y="64"/>
                    <a:pt x="15" y="64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50"/>
                    <a:pt x="14" y="4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7"/>
                    <a:pt x="28" y="26"/>
                    <a:pt x="29" y="26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9"/>
                    <a:pt x="41" y="19"/>
                    <a:pt x="41" y="18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6"/>
                    <a:pt x="81" y="26"/>
                    <a:pt x="81" y="26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4" y="49"/>
                    <a:pt x="94" y="49"/>
                    <a:pt x="94" y="50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5" y="64"/>
                    <a:pt x="95" y="64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87"/>
                    <a:pt x="81" y="87"/>
                    <a:pt x="80" y="87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69" y="94"/>
                    <a:pt x="69" y="95"/>
                    <a:pt x="68" y="95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4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8"/>
                    <a:pt x="29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76"/>
                    <a:pt x="7" y="76"/>
                    <a:pt x="7" y="76"/>
                  </a:cubicBezTo>
                  <a:lnTo>
                    <a:pt x="15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35"/>
            <p:cNvSpPr>
              <a:spLocks noEditPoints="1"/>
            </p:cNvSpPr>
            <p:nvPr userDrawn="1"/>
          </p:nvSpPr>
          <p:spPr bwMode="auto">
            <a:xfrm>
              <a:off x="2515773" y="3024512"/>
              <a:ext cx="125624" cy="165294"/>
            </a:xfrm>
            <a:custGeom>
              <a:avLst/>
              <a:gdLst>
                <a:gd name="T0" fmla="*/ 198 w 296"/>
                <a:gd name="T1" fmla="*/ 390 h 390"/>
                <a:gd name="T2" fmla="*/ 99 w 296"/>
                <a:gd name="T3" fmla="*/ 390 h 390"/>
                <a:gd name="T4" fmla="*/ 87 w 296"/>
                <a:gd name="T5" fmla="*/ 378 h 390"/>
                <a:gd name="T6" fmla="*/ 87 w 296"/>
                <a:gd name="T7" fmla="*/ 349 h 390"/>
                <a:gd name="T8" fmla="*/ 43 w 296"/>
                <a:gd name="T9" fmla="*/ 257 h 390"/>
                <a:gd name="T10" fmla="*/ 29 w 296"/>
                <a:gd name="T11" fmla="*/ 235 h 390"/>
                <a:gd name="T12" fmla="*/ 15 w 296"/>
                <a:gd name="T13" fmla="*/ 212 h 390"/>
                <a:gd name="T14" fmla="*/ 14 w 296"/>
                <a:gd name="T15" fmla="*/ 210 h 390"/>
                <a:gd name="T16" fmla="*/ 0 w 296"/>
                <a:gd name="T17" fmla="*/ 148 h 390"/>
                <a:gd name="T18" fmla="*/ 148 w 296"/>
                <a:gd name="T19" fmla="*/ 0 h 390"/>
                <a:gd name="T20" fmla="*/ 296 w 296"/>
                <a:gd name="T21" fmla="*/ 148 h 390"/>
                <a:gd name="T22" fmla="*/ 282 w 296"/>
                <a:gd name="T23" fmla="*/ 210 h 390"/>
                <a:gd name="T24" fmla="*/ 281 w 296"/>
                <a:gd name="T25" fmla="*/ 212 h 390"/>
                <a:gd name="T26" fmla="*/ 267 w 296"/>
                <a:gd name="T27" fmla="*/ 235 h 390"/>
                <a:gd name="T28" fmla="*/ 253 w 296"/>
                <a:gd name="T29" fmla="*/ 257 h 390"/>
                <a:gd name="T30" fmla="*/ 210 w 296"/>
                <a:gd name="T31" fmla="*/ 349 h 390"/>
                <a:gd name="T32" fmla="*/ 210 w 296"/>
                <a:gd name="T33" fmla="*/ 378 h 390"/>
                <a:gd name="T34" fmla="*/ 198 w 296"/>
                <a:gd name="T35" fmla="*/ 390 h 390"/>
                <a:gd name="T36" fmla="*/ 148 w 296"/>
                <a:gd name="T37" fmla="*/ 8 h 390"/>
                <a:gd name="T38" fmla="*/ 9 w 296"/>
                <a:gd name="T39" fmla="*/ 148 h 390"/>
                <a:gd name="T40" fmla="*/ 22 w 296"/>
                <a:gd name="T41" fmla="*/ 207 h 390"/>
                <a:gd name="T42" fmla="*/ 23 w 296"/>
                <a:gd name="T43" fmla="*/ 208 h 390"/>
                <a:gd name="T44" fmla="*/ 23 w 296"/>
                <a:gd name="T45" fmla="*/ 208 h 390"/>
                <a:gd name="T46" fmla="*/ 36 w 296"/>
                <a:gd name="T47" fmla="*/ 230 h 390"/>
                <a:gd name="T48" fmla="*/ 36 w 296"/>
                <a:gd name="T49" fmla="*/ 230 h 390"/>
                <a:gd name="T50" fmla="*/ 50 w 296"/>
                <a:gd name="T51" fmla="*/ 252 h 390"/>
                <a:gd name="T52" fmla="*/ 95 w 296"/>
                <a:gd name="T53" fmla="*/ 349 h 390"/>
                <a:gd name="T54" fmla="*/ 95 w 296"/>
                <a:gd name="T55" fmla="*/ 378 h 390"/>
                <a:gd name="T56" fmla="*/ 99 w 296"/>
                <a:gd name="T57" fmla="*/ 381 h 390"/>
                <a:gd name="T58" fmla="*/ 198 w 296"/>
                <a:gd name="T59" fmla="*/ 381 h 390"/>
                <a:gd name="T60" fmla="*/ 201 w 296"/>
                <a:gd name="T61" fmla="*/ 378 h 390"/>
                <a:gd name="T62" fmla="*/ 201 w 296"/>
                <a:gd name="T63" fmla="*/ 349 h 390"/>
                <a:gd name="T64" fmla="*/ 246 w 296"/>
                <a:gd name="T65" fmla="*/ 252 h 390"/>
                <a:gd name="T66" fmla="*/ 261 w 296"/>
                <a:gd name="T67" fmla="*/ 230 h 390"/>
                <a:gd name="T68" fmla="*/ 261 w 296"/>
                <a:gd name="T69" fmla="*/ 230 h 390"/>
                <a:gd name="T70" fmla="*/ 274 w 296"/>
                <a:gd name="T71" fmla="*/ 208 h 390"/>
                <a:gd name="T72" fmla="*/ 274 w 296"/>
                <a:gd name="T73" fmla="*/ 208 h 390"/>
                <a:gd name="T74" fmla="*/ 274 w 296"/>
                <a:gd name="T75" fmla="*/ 207 h 390"/>
                <a:gd name="T76" fmla="*/ 288 w 296"/>
                <a:gd name="T77" fmla="*/ 148 h 390"/>
                <a:gd name="T78" fmla="*/ 148 w 296"/>
                <a:gd name="T79" fmla="*/ 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6" h="390">
                  <a:moveTo>
                    <a:pt x="198" y="390"/>
                  </a:moveTo>
                  <a:cubicBezTo>
                    <a:pt x="99" y="390"/>
                    <a:pt x="99" y="390"/>
                    <a:pt x="99" y="390"/>
                  </a:cubicBezTo>
                  <a:cubicBezTo>
                    <a:pt x="92" y="390"/>
                    <a:pt x="87" y="384"/>
                    <a:pt x="87" y="378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7" y="322"/>
                    <a:pt x="65" y="289"/>
                    <a:pt x="43" y="257"/>
                  </a:cubicBezTo>
                  <a:cubicBezTo>
                    <a:pt x="39" y="250"/>
                    <a:pt x="34" y="242"/>
                    <a:pt x="29" y="235"/>
                  </a:cubicBezTo>
                  <a:cubicBezTo>
                    <a:pt x="24" y="228"/>
                    <a:pt x="19" y="220"/>
                    <a:pt x="15" y="212"/>
                  </a:cubicBezTo>
                  <a:cubicBezTo>
                    <a:pt x="15" y="211"/>
                    <a:pt x="14" y="210"/>
                    <a:pt x="14" y="210"/>
                  </a:cubicBezTo>
                  <a:cubicBezTo>
                    <a:pt x="5" y="190"/>
                    <a:pt x="0" y="170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170"/>
                    <a:pt x="291" y="191"/>
                    <a:pt x="282" y="210"/>
                  </a:cubicBezTo>
                  <a:cubicBezTo>
                    <a:pt x="282" y="210"/>
                    <a:pt x="281" y="211"/>
                    <a:pt x="281" y="212"/>
                  </a:cubicBezTo>
                  <a:cubicBezTo>
                    <a:pt x="277" y="220"/>
                    <a:pt x="273" y="228"/>
                    <a:pt x="267" y="235"/>
                  </a:cubicBezTo>
                  <a:cubicBezTo>
                    <a:pt x="263" y="242"/>
                    <a:pt x="258" y="250"/>
                    <a:pt x="253" y="257"/>
                  </a:cubicBezTo>
                  <a:cubicBezTo>
                    <a:pt x="232" y="289"/>
                    <a:pt x="210" y="322"/>
                    <a:pt x="210" y="349"/>
                  </a:cubicBezTo>
                  <a:cubicBezTo>
                    <a:pt x="210" y="378"/>
                    <a:pt x="210" y="378"/>
                    <a:pt x="210" y="378"/>
                  </a:cubicBezTo>
                  <a:cubicBezTo>
                    <a:pt x="210" y="384"/>
                    <a:pt x="204" y="390"/>
                    <a:pt x="198" y="390"/>
                  </a:cubicBezTo>
                  <a:close/>
                  <a:moveTo>
                    <a:pt x="148" y="8"/>
                  </a:moveTo>
                  <a:cubicBezTo>
                    <a:pt x="71" y="8"/>
                    <a:pt x="9" y="71"/>
                    <a:pt x="9" y="148"/>
                  </a:cubicBezTo>
                  <a:cubicBezTo>
                    <a:pt x="9" y="168"/>
                    <a:pt x="13" y="188"/>
                    <a:pt x="22" y="207"/>
                  </a:cubicBezTo>
                  <a:cubicBezTo>
                    <a:pt x="22" y="207"/>
                    <a:pt x="22" y="208"/>
                    <a:pt x="23" y="208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6" y="216"/>
                    <a:pt x="31" y="223"/>
                    <a:pt x="36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40" y="238"/>
                    <a:pt x="45" y="245"/>
                    <a:pt x="50" y="252"/>
                  </a:cubicBezTo>
                  <a:cubicBezTo>
                    <a:pt x="73" y="287"/>
                    <a:pt x="95" y="319"/>
                    <a:pt x="95" y="349"/>
                  </a:cubicBezTo>
                  <a:cubicBezTo>
                    <a:pt x="95" y="378"/>
                    <a:pt x="95" y="378"/>
                    <a:pt x="95" y="378"/>
                  </a:cubicBezTo>
                  <a:cubicBezTo>
                    <a:pt x="95" y="380"/>
                    <a:pt x="97" y="381"/>
                    <a:pt x="99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200" y="381"/>
                    <a:pt x="201" y="380"/>
                    <a:pt x="201" y="378"/>
                  </a:cubicBezTo>
                  <a:cubicBezTo>
                    <a:pt x="201" y="349"/>
                    <a:pt x="201" y="349"/>
                    <a:pt x="201" y="349"/>
                  </a:cubicBezTo>
                  <a:cubicBezTo>
                    <a:pt x="201" y="319"/>
                    <a:pt x="223" y="287"/>
                    <a:pt x="246" y="252"/>
                  </a:cubicBezTo>
                  <a:cubicBezTo>
                    <a:pt x="251" y="245"/>
                    <a:pt x="256" y="238"/>
                    <a:pt x="261" y="230"/>
                  </a:cubicBezTo>
                  <a:cubicBezTo>
                    <a:pt x="261" y="230"/>
                    <a:pt x="261" y="230"/>
                    <a:pt x="261" y="230"/>
                  </a:cubicBezTo>
                  <a:cubicBezTo>
                    <a:pt x="266" y="223"/>
                    <a:pt x="270" y="216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7"/>
                    <a:pt x="274" y="207"/>
                  </a:cubicBezTo>
                  <a:cubicBezTo>
                    <a:pt x="283" y="188"/>
                    <a:pt x="288" y="168"/>
                    <a:pt x="288" y="148"/>
                  </a:cubicBezTo>
                  <a:cubicBezTo>
                    <a:pt x="288" y="71"/>
                    <a:pt x="225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336"/>
            <p:cNvSpPr>
              <a:spLocks noEditPoints="1"/>
            </p:cNvSpPr>
            <p:nvPr userDrawn="1"/>
          </p:nvSpPr>
          <p:spPr bwMode="auto">
            <a:xfrm>
              <a:off x="2552505" y="3194949"/>
              <a:ext cx="52160" cy="11754"/>
            </a:xfrm>
            <a:custGeom>
              <a:avLst/>
              <a:gdLst>
                <a:gd name="T0" fmla="*/ 113 w 123"/>
                <a:gd name="T1" fmla="*/ 27 h 27"/>
                <a:gd name="T2" fmla="*/ 9 w 123"/>
                <a:gd name="T3" fmla="*/ 27 h 27"/>
                <a:gd name="T4" fmla="*/ 0 w 123"/>
                <a:gd name="T5" fmla="*/ 17 h 27"/>
                <a:gd name="T6" fmla="*/ 0 w 123"/>
                <a:gd name="T7" fmla="*/ 10 h 27"/>
                <a:gd name="T8" fmla="*/ 9 w 123"/>
                <a:gd name="T9" fmla="*/ 0 h 27"/>
                <a:gd name="T10" fmla="*/ 113 w 123"/>
                <a:gd name="T11" fmla="*/ 0 h 27"/>
                <a:gd name="T12" fmla="*/ 123 w 123"/>
                <a:gd name="T13" fmla="*/ 10 h 27"/>
                <a:gd name="T14" fmla="*/ 123 w 123"/>
                <a:gd name="T15" fmla="*/ 17 h 27"/>
                <a:gd name="T16" fmla="*/ 113 w 123"/>
                <a:gd name="T17" fmla="*/ 27 h 27"/>
                <a:gd name="T18" fmla="*/ 9 w 123"/>
                <a:gd name="T19" fmla="*/ 9 h 27"/>
                <a:gd name="T20" fmla="*/ 8 w 123"/>
                <a:gd name="T21" fmla="*/ 10 h 27"/>
                <a:gd name="T22" fmla="*/ 8 w 123"/>
                <a:gd name="T23" fmla="*/ 17 h 27"/>
                <a:gd name="T24" fmla="*/ 9 w 123"/>
                <a:gd name="T25" fmla="*/ 18 h 27"/>
                <a:gd name="T26" fmla="*/ 113 w 123"/>
                <a:gd name="T27" fmla="*/ 18 h 27"/>
                <a:gd name="T28" fmla="*/ 114 w 123"/>
                <a:gd name="T29" fmla="*/ 17 h 27"/>
                <a:gd name="T30" fmla="*/ 114 w 123"/>
                <a:gd name="T31" fmla="*/ 10 h 27"/>
                <a:gd name="T32" fmla="*/ 113 w 123"/>
                <a:gd name="T33" fmla="*/ 9 h 27"/>
                <a:gd name="T34" fmla="*/ 9 w 123"/>
                <a:gd name="T3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27">
                  <a:moveTo>
                    <a:pt x="113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4" y="27"/>
                    <a:pt x="0" y="22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8" y="0"/>
                    <a:pt x="123" y="5"/>
                    <a:pt x="123" y="10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3" y="22"/>
                    <a:pt x="118" y="27"/>
                    <a:pt x="113" y="27"/>
                  </a:cubicBezTo>
                  <a:close/>
                  <a:moveTo>
                    <a:pt x="9" y="9"/>
                  </a:moveTo>
                  <a:cubicBezTo>
                    <a:pt x="9" y="9"/>
                    <a:pt x="8" y="9"/>
                    <a:pt x="8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9"/>
                    <a:pt x="114" y="9"/>
                    <a:pt x="113" y="9"/>
                  </a:cubicBezTo>
                  <a:lnTo>
                    <a:pt x="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337"/>
            <p:cNvSpPr>
              <a:spLocks noEditPoints="1"/>
            </p:cNvSpPr>
            <p:nvPr userDrawn="1"/>
          </p:nvSpPr>
          <p:spPr bwMode="auto">
            <a:xfrm>
              <a:off x="2557647" y="3209642"/>
              <a:ext cx="41875" cy="11020"/>
            </a:xfrm>
            <a:custGeom>
              <a:avLst/>
              <a:gdLst>
                <a:gd name="T0" fmla="*/ 89 w 98"/>
                <a:gd name="T1" fmla="*/ 26 h 26"/>
                <a:gd name="T2" fmla="*/ 10 w 98"/>
                <a:gd name="T3" fmla="*/ 26 h 26"/>
                <a:gd name="T4" fmla="*/ 0 w 98"/>
                <a:gd name="T5" fmla="*/ 17 h 26"/>
                <a:gd name="T6" fmla="*/ 0 w 98"/>
                <a:gd name="T7" fmla="*/ 10 h 26"/>
                <a:gd name="T8" fmla="*/ 10 w 98"/>
                <a:gd name="T9" fmla="*/ 0 h 26"/>
                <a:gd name="T10" fmla="*/ 89 w 98"/>
                <a:gd name="T11" fmla="*/ 0 h 26"/>
                <a:gd name="T12" fmla="*/ 98 w 98"/>
                <a:gd name="T13" fmla="*/ 10 h 26"/>
                <a:gd name="T14" fmla="*/ 98 w 98"/>
                <a:gd name="T15" fmla="*/ 17 h 26"/>
                <a:gd name="T16" fmla="*/ 89 w 98"/>
                <a:gd name="T17" fmla="*/ 26 h 26"/>
                <a:gd name="T18" fmla="*/ 10 w 98"/>
                <a:gd name="T19" fmla="*/ 9 h 26"/>
                <a:gd name="T20" fmla="*/ 8 w 98"/>
                <a:gd name="T21" fmla="*/ 10 h 26"/>
                <a:gd name="T22" fmla="*/ 8 w 98"/>
                <a:gd name="T23" fmla="*/ 17 h 26"/>
                <a:gd name="T24" fmla="*/ 10 w 98"/>
                <a:gd name="T25" fmla="*/ 18 h 26"/>
                <a:gd name="T26" fmla="*/ 89 w 98"/>
                <a:gd name="T27" fmla="*/ 18 h 26"/>
                <a:gd name="T28" fmla="*/ 90 w 98"/>
                <a:gd name="T29" fmla="*/ 17 h 26"/>
                <a:gd name="T30" fmla="*/ 90 w 98"/>
                <a:gd name="T31" fmla="*/ 10 h 26"/>
                <a:gd name="T32" fmla="*/ 89 w 98"/>
                <a:gd name="T33" fmla="*/ 9 h 26"/>
                <a:gd name="T34" fmla="*/ 10 w 98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26">
                  <a:moveTo>
                    <a:pt x="89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4" y="26"/>
                    <a:pt x="0" y="22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4" y="0"/>
                    <a:pt x="98" y="5"/>
                    <a:pt x="98" y="1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22"/>
                    <a:pt x="94" y="26"/>
                    <a:pt x="89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9"/>
                    <a:pt x="8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9" y="18"/>
                    <a:pt x="90" y="17"/>
                    <a:pt x="90" y="17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9"/>
                    <a:pt x="89" y="9"/>
                    <a:pt x="89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338"/>
            <p:cNvSpPr>
              <a:spLocks noEditPoints="1"/>
            </p:cNvSpPr>
            <p:nvPr userDrawn="1"/>
          </p:nvSpPr>
          <p:spPr bwMode="auto">
            <a:xfrm>
              <a:off x="2562790" y="3224335"/>
              <a:ext cx="31590" cy="11020"/>
            </a:xfrm>
            <a:custGeom>
              <a:avLst/>
              <a:gdLst>
                <a:gd name="T0" fmla="*/ 64 w 74"/>
                <a:gd name="T1" fmla="*/ 26 h 26"/>
                <a:gd name="T2" fmla="*/ 10 w 74"/>
                <a:gd name="T3" fmla="*/ 26 h 26"/>
                <a:gd name="T4" fmla="*/ 0 w 74"/>
                <a:gd name="T5" fmla="*/ 17 h 26"/>
                <a:gd name="T6" fmla="*/ 0 w 74"/>
                <a:gd name="T7" fmla="*/ 10 h 26"/>
                <a:gd name="T8" fmla="*/ 10 w 74"/>
                <a:gd name="T9" fmla="*/ 0 h 26"/>
                <a:gd name="T10" fmla="*/ 64 w 74"/>
                <a:gd name="T11" fmla="*/ 0 h 26"/>
                <a:gd name="T12" fmla="*/ 74 w 74"/>
                <a:gd name="T13" fmla="*/ 10 h 26"/>
                <a:gd name="T14" fmla="*/ 74 w 74"/>
                <a:gd name="T15" fmla="*/ 17 h 26"/>
                <a:gd name="T16" fmla="*/ 64 w 74"/>
                <a:gd name="T17" fmla="*/ 26 h 26"/>
                <a:gd name="T18" fmla="*/ 10 w 74"/>
                <a:gd name="T19" fmla="*/ 8 h 26"/>
                <a:gd name="T20" fmla="*/ 9 w 74"/>
                <a:gd name="T21" fmla="*/ 10 h 26"/>
                <a:gd name="T22" fmla="*/ 9 w 74"/>
                <a:gd name="T23" fmla="*/ 17 h 26"/>
                <a:gd name="T24" fmla="*/ 10 w 74"/>
                <a:gd name="T25" fmla="*/ 18 h 26"/>
                <a:gd name="T26" fmla="*/ 64 w 74"/>
                <a:gd name="T27" fmla="*/ 18 h 26"/>
                <a:gd name="T28" fmla="*/ 66 w 74"/>
                <a:gd name="T29" fmla="*/ 17 h 26"/>
                <a:gd name="T30" fmla="*/ 66 w 74"/>
                <a:gd name="T31" fmla="*/ 10 h 26"/>
                <a:gd name="T32" fmla="*/ 64 w 74"/>
                <a:gd name="T33" fmla="*/ 8 h 26"/>
                <a:gd name="T34" fmla="*/ 10 w 74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26">
                  <a:moveTo>
                    <a:pt x="64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0"/>
                    <a:pt x="74" y="5"/>
                    <a:pt x="74" y="10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22"/>
                    <a:pt x="70" y="26"/>
                    <a:pt x="64" y="26"/>
                  </a:cubicBezTo>
                  <a:close/>
                  <a:moveTo>
                    <a:pt x="10" y="8"/>
                  </a:moveTo>
                  <a:cubicBezTo>
                    <a:pt x="9" y="8"/>
                    <a:pt x="9" y="9"/>
                    <a:pt x="9" y="1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8"/>
                    <a:pt x="10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8"/>
                    <a:pt x="66" y="17"/>
                    <a:pt x="66" y="17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9"/>
                    <a:pt x="65" y="8"/>
                    <a:pt x="64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339"/>
            <p:cNvSpPr>
              <a:spLocks/>
            </p:cNvSpPr>
            <p:nvPr userDrawn="1"/>
          </p:nvSpPr>
          <p:spPr bwMode="auto">
            <a:xfrm>
              <a:off x="2531935" y="3042144"/>
              <a:ext cx="37467" cy="50690"/>
            </a:xfrm>
            <a:custGeom>
              <a:avLst/>
              <a:gdLst>
                <a:gd name="T0" fmla="*/ 4 w 90"/>
                <a:gd name="T1" fmla="*/ 120 h 120"/>
                <a:gd name="T2" fmla="*/ 0 w 90"/>
                <a:gd name="T3" fmla="*/ 116 h 120"/>
                <a:gd name="T4" fmla="*/ 86 w 90"/>
                <a:gd name="T5" fmla="*/ 0 h 120"/>
                <a:gd name="T6" fmla="*/ 90 w 90"/>
                <a:gd name="T7" fmla="*/ 4 h 120"/>
                <a:gd name="T8" fmla="*/ 86 w 90"/>
                <a:gd name="T9" fmla="*/ 8 h 120"/>
                <a:gd name="T10" fmla="*/ 8 w 90"/>
                <a:gd name="T11" fmla="*/ 116 h 120"/>
                <a:gd name="T12" fmla="*/ 4 w 90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0">
                  <a:moveTo>
                    <a:pt x="4" y="120"/>
                  </a:moveTo>
                  <a:cubicBezTo>
                    <a:pt x="1" y="120"/>
                    <a:pt x="0" y="118"/>
                    <a:pt x="0" y="116"/>
                  </a:cubicBezTo>
                  <a:cubicBezTo>
                    <a:pt x="0" y="40"/>
                    <a:pt x="61" y="0"/>
                    <a:pt x="86" y="0"/>
                  </a:cubicBezTo>
                  <a:cubicBezTo>
                    <a:pt x="89" y="0"/>
                    <a:pt x="90" y="1"/>
                    <a:pt x="90" y="4"/>
                  </a:cubicBezTo>
                  <a:cubicBezTo>
                    <a:pt x="90" y="6"/>
                    <a:pt x="89" y="8"/>
                    <a:pt x="86" y="8"/>
                  </a:cubicBezTo>
                  <a:cubicBezTo>
                    <a:pt x="66" y="8"/>
                    <a:pt x="8" y="45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Line 342"/>
            <p:cNvSpPr>
              <a:spLocks noChangeShapeType="1"/>
            </p:cNvSpPr>
            <p:nvPr userDrawn="1"/>
          </p:nvSpPr>
          <p:spPr bwMode="auto">
            <a:xfrm>
              <a:off x="3119648" y="24654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Line 343"/>
            <p:cNvSpPr>
              <a:spLocks noChangeShapeType="1"/>
            </p:cNvSpPr>
            <p:nvPr userDrawn="1"/>
          </p:nvSpPr>
          <p:spPr bwMode="auto">
            <a:xfrm>
              <a:off x="3119648" y="24654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344"/>
            <p:cNvSpPr>
              <a:spLocks/>
            </p:cNvSpPr>
            <p:nvPr userDrawn="1"/>
          </p:nvSpPr>
          <p:spPr bwMode="auto">
            <a:xfrm>
              <a:off x="3100548" y="2469123"/>
              <a:ext cx="55098" cy="10285"/>
            </a:xfrm>
            <a:custGeom>
              <a:avLst/>
              <a:gdLst>
                <a:gd name="T0" fmla="*/ 129 w 130"/>
                <a:gd name="T1" fmla="*/ 11 h 25"/>
                <a:gd name="T2" fmla="*/ 121 w 130"/>
                <a:gd name="T3" fmla="*/ 2 h 25"/>
                <a:gd name="T4" fmla="*/ 117 w 130"/>
                <a:gd name="T5" fmla="*/ 0 h 25"/>
                <a:gd name="T6" fmla="*/ 88 w 130"/>
                <a:gd name="T7" fmla="*/ 0 h 25"/>
                <a:gd name="T8" fmla="*/ 88 w 130"/>
                <a:gd name="T9" fmla="*/ 5 h 25"/>
                <a:gd name="T10" fmla="*/ 117 w 130"/>
                <a:gd name="T11" fmla="*/ 5 h 25"/>
                <a:gd name="T12" fmla="*/ 117 w 130"/>
                <a:gd name="T13" fmla="*/ 5 h 25"/>
                <a:gd name="T14" fmla="*/ 125 w 130"/>
                <a:gd name="T15" fmla="*/ 14 h 25"/>
                <a:gd name="T16" fmla="*/ 126 w 130"/>
                <a:gd name="T17" fmla="*/ 15 h 25"/>
                <a:gd name="T18" fmla="*/ 126 w 130"/>
                <a:gd name="T19" fmla="*/ 19 h 25"/>
                <a:gd name="T20" fmla="*/ 126 w 130"/>
                <a:gd name="T21" fmla="*/ 20 h 25"/>
                <a:gd name="T22" fmla="*/ 125 w 130"/>
                <a:gd name="T23" fmla="*/ 20 h 25"/>
                <a:gd name="T24" fmla="*/ 5 w 130"/>
                <a:gd name="T25" fmla="*/ 20 h 25"/>
                <a:gd name="T26" fmla="*/ 5 w 130"/>
                <a:gd name="T27" fmla="*/ 20 h 25"/>
                <a:gd name="T28" fmla="*/ 5 w 130"/>
                <a:gd name="T29" fmla="*/ 19 h 25"/>
                <a:gd name="T30" fmla="*/ 5 w 130"/>
                <a:gd name="T31" fmla="*/ 15 h 25"/>
                <a:gd name="T32" fmla="*/ 5 w 130"/>
                <a:gd name="T33" fmla="*/ 14 h 25"/>
                <a:gd name="T34" fmla="*/ 13 w 130"/>
                <a:gd name="T35" fmla="*/ 5 h 25"/>
                <a:gd name="T36" fmla="*/ 14 w 130"/>
                <a:gd name="T37" fmla="*/ 5 h 25"/>
                <a:gd name="T38" fmla="*/ 43 w 130"/>
                <a:gd name="T39" fmla="*/ 5 h 25"/>
                <a:gd name="T40" fmla="*/ 43 w 130"/>
                <a:gd name="T41" fmla="*/ 0 h 25"/>
                <a:gd name="T42" fmla="*/ 14 w 130"/>
                <a:gd name="T43" fmla="*/ 0 h 25"/>
                <a:gd name="T44" fmla="*/ 10 w 130"/>
                <a:gd name="T45" fmla="*/ 2 h 25"/>
                <a:gd name="T46" fmla="*/ 1 w 130"/>
                <a:gd name="T47" fmla="*/ 11 h 25"/>
                <a:gd name="T48" fmla="*/ 0 w 130"/>
                <a:gd name="T49" fmla="*/ 15 h 25"/>
                <a:gd name="T50" fmla="*/ 0 w 130"/>
                <a:gd name="T51" fmla="*/ 19 h 25"/>
                <a:gd name="T52" fmla="*/ 0 w 130"/>
                <a:gd name="T53" fmla="*/ 22 h 25"/>
                <a:gd name="T54" fmla="*/ 5 w 130"/>
                <a:gd name="T55" fmla="*/ 25 h 25"/>
                <a:gd name="T56" fmla="*/ 125 w 130"/>
                <a:gd name="T57" fmla="*/ 25 h 25"/>
                <a:gd name="T58" fmla="*/ 130 w 130"/>
                <a:gd name="T59" fmla="*/ 22 h 25"/>
                <a:gd name="T60" fmla="*/ 130 w 130"/>
                <a:gd name="T61" fmla="*/ 19 h 25"/>
                <a:gd name="T62" fmla="*/ 130 w 130"/>
                <a:gd name="T63" fmla="*/ 15 h 25"/>
                <a:gd name="T64" fmla="*/ 129 w 130"/>
                <a:gd name="T65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">
                  <a:moveTo>
                    <a:pt x="129" y="11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18" y="0"/>
                    <a:pt x="11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19"/>
                    <a:pt x="5" y="1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10" y="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1" y="24"/>
                    <a:pt x="3" y="25"/>
                    <a:pt x="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7" y="25"/>
                    <a:pt x="129" y="24"/>
                    <a:pt x="130" y="22"/>
                  </a:cubicBezTo>
                  <a:cubicBezTo>
                    <a:pt x="130" y="21"/>
                    <a:pt x="130" y="20"/>
                    <a:pt x="130" y="19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0" y="14"/>
                    <a:pt x="130" y="12"/>
                    <a:pt x="129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345"/>
            <p:cNvSpPr>
              <a:spLocks noEditPoints="1"/>
            </p:cNvSpPr>
            <p:nvPr userDrawn="1"/>
          </p:nvSpPr>
          <p:spPr bwMode="auto">
            <a:xfrm>
              <a:off x="3063081" y="2485285"/>
              <a:ext cx="130766" cy="21305"/>
            </a:xfrm>
            <a:custGeom>
              <a:avLst/>
              <a:gdLst>
                <a:gd name="T0" fmla="*/ 308 w 309"/>
                <a:gd name="T1" fmla="*/ 39 h 50"/>
                <a:gd name="T2" fmla="*/ 308 w 309"/>
                <a:gd name="T3" fmla="*/ 39 h 50"/>
                <a:gd name="T4" fmla="*/ 290 w 309"/>
                <a:gd name="T5" fmla="*/ 4 h 50"/>
                <a:gd name="T6" fmla="*/ 285 w 309"/>
                <a:gd name="T7" fmla="*/ 0 h 50"/>
                <a:gd name="T8" fmla="*/ 22 w 309"/>
                <a:gd name="T9" fmla="*/ 0 h 50"/>
                <a:gd name="T10" fmla="*/ 16 w 309"/>
                <a:gd name="T11" fmla="*/ 4 h 50"/>
                <a:gd name="T12" fmla="*/ 0 w 309"/>
                <a:gd name="T13" fmla="*/ 39 h 50"/>
                <a:gd name="T14" fmla="*/ 0 w 309"/>
                <a:gd name="T15" fmla="*/ 42 h 50"/>
                <a:gd name="T16" fmla="*/ 0 w 309"/>
                <a:gd name="T17" fmla="*/ 46 h 50"/>
                <a:gd name="T18" fmla="*/ 1 w 309"/>
                <a:gd name="T19" fmla="*/ 47 h 50"/>
                <a:gd name="T20" fmla="*/ 6 w 309"/>
                <a:gd name="T21" fmla="*/ 50 h 50"/>
                <a:gd name="T22" fmla="*/ 302 w 309"/>
                <a:gd name="T23" fmla="*/ 50 h 50"/>
                <a:gd name="T24" fmla="*/ 307 w 309"/>
                <a:gd name="T25" fmla="*/ 47 h 50"/>
                <a:gd name="T26" fmla="*/ 308 w 309"/>
                <a:gd name="T27" fmla="*/ 46 h 50"/>
                <a:gd name="T28" fmla="*/ 309 w 309"/>
                <a:gd name="T29" fmla="*/ 42 h 50"/>
                <a:gd name="T30" fmla="*/ 308 w 309"/>
                <a:gd name="T31" fmla="*/ 39 h 50"/>
                <a:gd name="T32" fmla="*/ 303 w 309"/>
                <a:gd name="T33" fmla="*/ 44 h 50"/>
                <a:gd name="T34" fmla="*/ 303 w 309"/>
                <a:gd name="T35" fmla="*/ 44 h 50"/>
                <a:gd name="T36" fmla="*/ 302 w 309"/>
                <a:gd name="T37" fmla="*/ 44 h 50"/>
                <a:gd name="T38" fmla="*/ 6 w 309"/>
                <a:gd name="T39" fmla="*/ 44 h 50"/>
                <a:gd name="T40" fmla="*/ 6 w 309"/>
                <a:gd name="T41" fmla="*/ 44 h 50"/>
                <a:gd name="T42" fmla="*/ 5 w 309"/>
                <a:gd name="T43" fmla="*/ 44 h 50"/>
                <a:gd name="T44" fmla="*/ 5 w 309"/>
                <a:gd name="T45" fmla="*/ 42 h 50"/>
                <a:gd name="T46" fmla="*/ 5 w 309"/>
                <a:gd name="T47" fmla="*/ 41 h 50"/>
                <a:gd name="T48" fmla="*/ 22 w 309"/>
                <a:gd name="T49" fmla="*/ 6 h 50"/>
                <a:gd name="T50" fmla="*/ 22 w 309"/>
                <a:gd name="T51" fmla="*/ 5 h 50"/>
                <a:gd name="T52" fmla="*/ 285 w 309"/>
                <a:gd name="T53" fmla="*/ 5 h 50"/>
                <a:gd name="T54" fmla="*/ 285 w 309"/>
                <a:gd name="T55" fmla="*/ 6 h 50"/>
                <a:gd name="T56" fmla="*/ 303 w 309"/>
                <a:gd name="T57" fmla="*/ 41 h 50"/>
                <a:gd name="T58" fmla="*/ 303 w 309"/>
                <a:gd name="T59" fmla="*/ 42 h 50"/>
                <a:gd name="T60" fmla="*/ 303 w 309"/>
                <a:gd name="T61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9" h="50">
                  <a:moveTo>
                    <a:pt x="308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290" y="4"/>
                    <a:pt x="290" y="4"/>
                    <a:pt x="290" y="4"/>
                  </a:cubicBezTo>
                  <a:cubicBezTo>
                    <a:pt x="289" y="1"/>
                    <a:pt x="287" y="0"/>
                    <a:pt x="28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6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1" y="46"/>
                    <a:pt x="1" y="47"/>
                    <a:pt x="1" y="47"/>
                  </a:cubicBezTo>
                  <a:cubicBezTo>
                    <a:pt x="2" y="49"/>
                    <a:pt x="4" y="50"/>
                    <a:pt x="6" y="50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4" y="50"/>
                    <a:pt x="306" y="49"/>
                    <a:pt x="307" y="47"/>
                  </a:cubicBezTo>
                  <a:cubicBezTo>
                    <a:pt x="308" y="47"/>
                    <a:pt x="308" y="46"/>
                    <a:pt x="308" y="46"/>
                  </a:cubicBezTo>
                  <a:cubicBezTo>
                    <a:pt x="308" y="45"/>
                    <a:pt x="309" y="44"/>
                    <a:pt x="309" y="42"/>
                  </a:cubicBezTo>
                  <a:cubicBezTo>
                    <a:pt x="309" y="41"/>
                    <a:pt x="309" y="40"/>
                    <a:pt x="308" y="39"/>
                  </a:cubicBezTo>
                  <a:close/>
                  <a:moveTo>
                    <a:pt x="303" y="44"/>
                  </a:moveTo>
                  <a:cubicBezTo>
                    <a:pt x="303" y="44"/>
                    <a:pt x="303" y="44"/>
                    <a:pt x="303" y="44"/>
                  </a:cubicBezTo>
                  <a:cubicBezTo>
                    <a:pt x="303" y="44"/>
                    <a:pt x="302" y="44"/>
                    <a:pt x="302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5" y="44"/>
                  </a:cubicBezTo>
                  <a:cubicBezTo>
                    <a:pt x="5" y="43"/>
                    <a:pt x="5" y="43"/>
                    <a:pt x="5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16" y="18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85" y="5"/>
                    <a:pt x="285" y="5"/>
                    <a:pt x="285" y="5"/>
                  </a:cubicBezTo>
                  <a:cubicBezTo>
                    <a:pt x="285" y="5"/>
                    <a:pt x="285" y="5"/>
                    <a:pt x="285" y="6"/>
                  </a:cubicBezTo>
                  <a:cubicBezTo>
                    <a:pt x="303" y="41"/>
                    <a:pt x="303" y="41"/>
                    <a:pt x="303" y="41"/>
                  </a:cubicBezTo>
                  <a:cubicBezTo>
                    <a:pt x="303" y="42"/>
                    <a:pt x="303" y="42"/>
                    <a:pt x="303" y="42"/>
                  </a:cubicBezTo>
                  <a:cubicBezTo>
                    <a:pt x="303" y="43"/>
                    <a:pt x="303" y="43"/>
                    <a:pt x="30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346"/>
            <p:cNvSpPr>
              <a:spLocks noChangeArrowheads="1"/>
            </p:cNvSpPr>
            <p:nvPr userDrawn="1"/>
          </p:nvSpPr>
          <p:spPr bwMode="auto">
            <a:xfrm>
              <a:off x="3077774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347"/>
            <p:cNvSpPr>
              <a:spLocks noChangeArrowheads="1"/>
            </p:cNvSpPr>
            <p:nvPr userDrawn="1"/>
          </p:nvSpPr>
          <p:spPr bwMode="auto">
            <a:xfrm>
              <a:off x="3085855" y="2490428"/>
              <a:ext cx="5142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348"/>
            <p:cNvSpPr>
              <a:spLocks noChangeArrowheads="1"/>
            </p:cNvSpPr>
            <p:nvPr userDrawn="1"/>
          </p:nvSpPr>
          <p:spPr bwMode="auto">
            <a:xfrm>
              <a:off x="3095405" y="2490428"/>
              <a:ext cx="3673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349"/>
            <p:cNvSpPr>
              <a:spLocks noChangeArrowheads="1"/>
            </p:cNvSpPr>
            <p:nvPr userDrawn="1"/>
          </p:nvSpPr>
          <p:spPr bwMode="auto">
            <a:xfrm>
              <a:off x="3104221" y="2490428"/>
              <a:ext cx="3673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350"/>
            <p:cNvSpPr>
              <a:spLocks noChangeArrowheads="1"/>
            </p:cNvSpPr>
            <p:nvPr userDrawn="1"/>
          </p:nvSpPr>
          <p:spPr bwMode="auto">
            <a:xfrm>
              <a:off x="3113037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351"/>
            <p:cNvSpPr>
              <a:spLocks noChangeArrowheads="1"/>
            </p:cNvSpPr>
            <p:nvPr userDrawn="1"/>
          </p:nvSpPr>
          <p:spPr bwMode="auto">
            <a:xfrm>
              <a:off x="3121852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352"/>
            <p:cNvSpPr>
              <a:spLocks noChangeArrowheads="1"/>
            </p:cNvSpPr>
            <p:nvPr userDrawn="1"/>
          </p:nvSpPr>
          <p:spPr bwMode="auto">
            <a:xfrm>
              <a:off x="3130668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353"/>
            <p:cNvSpPr>
              <a:spLocks noChangeArrowheads="1"/>
            </p:cNvSpPr>
            <p:nvPr userDrawn="1"/>
          </p:nvSpPr>
          <p:spPr bwMode="auto">
            <a:xfrm>
              <a:off x="3138749" y="2490428"/>
              <a:ext cx="5142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354"/>
            <p:cNvSpPr>
              <a:spLocks noChangeArrowheads="1"/>
            </p:cNvSpPr>
            <p:nvPr userDrawn="1"/>
          </p:nvSpPr>
          <p:spPr bwMode="auto">
            <a:xfrm>
              <a:off x="3148299" y="2490428"/>
              <a:ext cx="3673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355"/>
            <p:cNvSpPr>
              <a:spLocks noChangeArrowheads="1"/>
            </p:cNvSpPr>
            <p:nvPr userDrawn="1"/>
          </p:nvSpPr>
          <p:spPr bwMode="auto">
            <a:xfrm>
              <a:off x="3157115" y="2490428"/>
              <a:ext cx="3673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356"/>
            <p:cNvSpPr>
              <a:spLocks noChangeArrowheads="1"/>
            </p:cNvSpPr>
            <p:nvPr userDrawn="1"/>
          </p:nvSpPr>
          <p:spPr bwMode="auto">
            <a:xfrm>
              <a:off x="3165931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357"/>
            <p:cNvSpPr>
              <a:spLocks noChangeArrowheads="1"/>
            </p:cNvSpPr>
            <p:nvPr userDrawn="1"/>
          </p:nvSpPr>
          <p:spPr bwMode="auto">
            <a:xfrm>
              <a:off x="3174746" y="2490428"/>
              <a:ext cx="4408" cy="2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358"/>
            <p:cNvSpPr>
              <a:spLocks noChangeArrowheads="1"/>
            </p:cNvSpPr>
            <p:nvPr userDrawn="1"/>
          </p:nvSpPr>
          <p:spPr bwMode="auto">
            <a:xfrm>
              <a:off x="3077774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359"/>
            <p:cNvSpPr>
              <a:spLocks noChangeArrowheads="1"/>
            </p:cNvSpPr>
            <p:nvPr userDrawn="1"/>
          </p:nvSpPr>
          <p:spPr bwMode="auto">
            <a:xfrm>
              <a:off x="3085855" y="2499243"/>
              <a:ext cx="5142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360"/>
            <p:cNvSpPr>
              <a:spLocks noChangeArrowheads="1"/>
            </p:cNvSpPr>
            <p:nvPr userDrawn="1"/>
          </p:nvSpPr>
          <p:spPr bwMode="auto">
            <a:xfrm>
              <a:off x="3095405" y="2499243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361"/>
            <p:cNvSpPr>
              <a:spLocks noChangeArrowheads="1"/>
            </p:cNvSpPr>
            <p:nvPr userDrawn="1"/>
          </p:nvSpPr>
          <p:spPr bwMode="auto">
            <a:xfrm>
              <a:off x="3104221" y="2499243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362"/>
            <p:cNvSpPr>
              <a:spLocks noChangeArrowheads="1"/>
            </p:cNvSpPr>
            <p:nvPr userDrawn="1"/>
          </p:nvSpPr>
          <p:spPr bwMode="auto">
            <a:xfrm>
              <a:off x="3113037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363"/>
            <p:cNvSpPr>
              <a:spLocks noChangeArrowheads="1"/>
            </p:cNvSpPr>
            <p:nvPr userDrawn="1"/>
          </p:nvSpPr>
          <p:spPr bwMode="auto">
            <a:xfrm>
              <a:off x="3121852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364"/>
            <p:cNvSpPr>
              <a:spLocks noChangeArrowheads="1"/>
            </p:cNvSpPr>
            <p:nvPr userDrawn="1"/>
          </p:nvSpPr>
          <p:spPr bwMode="auto">
            <a:xfrm>
              <a:off x="3130668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365"/>
            <p:cNvSpPr>
              <a:spLocks noChangeArrowheads="1"/>
            </p:cNvSpPr>
            <p:nvPr userDrawn="1"/>
          </p:nvSpPr>
          <p:spPr bwMode="auto">
            <a:xfrm>
              <a:off x="3138749" y="2499243"/>
              <a:ext cx="5142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366"/>
            <p:cNvSpPr>
              <a:spLocks noChangeArrowheads="1"/>
            </p:cNvSpPr>
            <p:nvPr userDrawn="1"/>
          </p:nvSpPr>
          <p:spPr bwMode="auto">
            <a:xfrm>
              <a:off x="3148299" y="2499243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367"/>
            <p:cNvSpPr>
              <a:spLocks noChangeArrowheads="1"/>
            </p:cNvSpPr>
            <p:nvPr userDrawn="1"/>
          </p:nvSpPr>
          <p:spPr bwMode="auto">
            <a:xfrm>
              <a:off x="3157115" y="2499243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368"/>
            <p:cNvSpPr>
              <a:spLocks noChangeArrowheads="1"/>
            </p:cNvSpPr>
            <p:nvPr userDrawn="1"/>
          </p:nvSpPr>
          <p:spPr bwMode="auto">
            <a:xfrm>
              <a:off x="3165931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369"/>
            <p:cNvSpPr>
              <a:spLocks noChangeArrowheads="1"/>
            </p:cNvSpPr>
            <p:nvPr userDrawn="1"/>
          </p:nvSpPr>
          <p:spPr bwMode="auto">
            <a:xfrm>
              <a:off x="3174746" y="2499243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370"/>
            <p:cNvSpPr>
              <a:spLocks noChangeArrowheads="1"/>
            </p:cNvSpPr>
            <p:nvPr userDrawn="1"/>
          </p:nvSpPr>
          <p:spPr bwMode="auto">
            <a:xfrm>
              <a:off x="3081447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371"/>
            <p:cNvSpPr>
              <a:spLocks noChangeArrowheads="1"/>
            </p:cNvSpPr>
            <p:nvPr userDrawn="1"/>
          </p:nvSpPr>
          <p:spPr bwMode="auto">
            <a:xfrm>
              <a:off x="3072631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372"/>
            <p:cNvSpPr>
              <a:spLocks noChangeArrowheads="1"/>
            </p:cNvSpPr>
            <p:nvPr userDrawn="1"/>
          </p:nvSpPr>
          <p:spPr bwMode="auto">
            <a:xfrm>
              <a:off x="3090263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373"/>
            <p:cNvSpPr>
              <a:spLocks noChangeArrowheads="1"/>
            </p:cNvSpPr>
            <p:nvPr userDrawn="1"/>
          </p:nvSpPr>
          <p:spPr bwMode="auto">
            <a:xfrm>
              <a:off x="3099078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374"/>
            <p:cNvSpPr>
              <a:spLocks noChangeArrowheads="1"/>
            </p:cNvSpPr>
            <p:nvPr userDrawn="1"/>
          </p:nvSpPr>
          <p:spPr bwMode="auto">
            <a:xfrm>
              <a:off x="3107894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375"/>
            <p:cNvSpPr>
              <a:spLocks noChangeArrowheads="1"/>
            </p:cNvSpPr>
            <p:nvPr userDrawn="1"/>
          </p:nvSpPr>
          <p:spPr bwMode="auto">
            <a:xfrm>
              <a:off x="3117444" y="2494835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376"/>
            <p:cNvSpPr>
              <a:spLocks noChangeArrowheads="1"/>
            </p:cNvSpPr>
            <p:nvPr userDrawn="1"/>
          </p:nvSpPr>
          <p:spPr bwMode="auto">
            <a:xfrm>
              <a:off x="3126260" y="2494835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377"/>
            <p:cNvSpPr>
              <a:spLocks noChangeArrowheads="1"/>
            </p:cNvSpPr>
            <p:nvPr userDrawn="1"/>
          </p:nvSpPr>
          <p:spPr bwMode="auto">
            <a:xfrm>
              <a:off x="3135076" y="2494835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378"/>
            <p:cNvSpPr>
              <a:spLocks noChangeArrowheads="1"/>
            </p:cNvSpPr>
            <p:nvPr userDrawn="1"/>
          </p:nvSpPr>
          <p:spPr bwMode="auto">
            <a:xfrm>
              <a:off x="3143892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379"/>
            <p:cNvSpPr>
              <a:spLocks noChangeArrowheads="1"/>
            </p:cNvSpPr>
            <p:nvPr userDrawn="1"/>
          </p:nvSpPr>
          <p:spPr bwMode="auto">
            <a:xfrm>
              <a:off x="3152707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380"/>
            <p:cNvSpPr>
              <a:spLocks noChangeArrowheads="1"/>
            </p:cNvSpPr>
            <p:nvPr userDrawn="1"/>
          </p:nvSpPr>
          <p:spPr bwMode="auto">
            <a:xfrm>
              <a:off x="3160788" y="2494835"/>
              <a:ext cx="4408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381"/>
            <p:cNvSpPr>
              <a:spLocks noChangeArrowheads="1"/>
            </p:cNvSpPr>
            <p:nvPr userDrawn="1"/>
          </p:nvSpPr>
          <p:spPr bwMode="auto">
            <a:xfrm>
              <a:off x="3170339" y="2494835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382"/>
            <p:cNvSpPr>
              <a:spLocks noChangeArrowheads="1"/>
            </p:cNvSpPr>
            <p:nvPr userDrawn="1"/>
          </p:nvSpPr>
          <p:spPr bwMode="auto">
            <a:xfrm>
              <a:off x="3179154" y="2494835"/>
              <a:ext cx="3673" cy="2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384"/>
            <p:cNvSpPr>
              <a:spLocks noEditPoints="1"/>
            </p:cNvSpPr>
            <p:nvPr userDrawn="1"/>
          </p:nvSpPr>
          <p:spPr bwMode="auto">
            <a:xfrm>
              <a:off x="3062346" y="2375089"/>
              <a:ext cx="131501" cy="76403"/>
            </a:xfrm>
            <a:custGeom>
              <a:avLst/>
              <a:gdLst>
                <a:gd name="T0" fmla="*/ 179 w 179"/>
                <a:gd name="T1" fmla="*/ 104 h 104"/>
                <a:gd name="T2" fmla="*/ 0 w 179"/>
                <a:gd name="T3" fmla="*/ 104 h 104"/>
                <a:gd name="T4" fmla="*/ 0 w 179"/>
                <a:gd name="T5" fmla="*/ 0 h 104"/>
                <a:gd name="T6" fmla="*/ 179 w 179"/>
                <a:gd name="T7" fmla="*/ 0 h 104"/>
                <a:gd name="T8" fmla="*/ 179 w 179"/>
                <a:gd name="T9" fmla="*/ 104 h 104"/>
                <a:gd name="T10" fmla="*/ 3 w 179"/>
                <a:gd name="T11" fmla="*/ 102 h 104"/>
                <a:gd name="T12" fmla="*/ 177 w 179"/>
                <a:gd name="T13" fmla="*/ 102 h 104"/>
                <a:gd name="T14" fmla="*/ 177 w 179"/>
                <a:gd name="T15" fmla="*/ 3 h 104"/>
                <a:gd name="T16" fmla="*/ 3 w 179"/>
                <a:gd name="T17" fmla="*/ 3 h 104"/>
                <a:gd name="T18" fmla="*/ 3 w 179"/>
                <a:gd name="T19" fmla="*/ 10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04">
                  <a:moveTo>
                    <a:pt x="179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179" y="0"/>
                  </a:lnTo>
                  <a:lnTo>
                    <a:pt x="179" y="104"/>
                  </a:lnTo>
                  <a:close/>
                  <a:moveTo>
                    <a:pt x="3" y="102"/>
                  </a:moveTo>
                  <a:lnTo>
                    <a:pt x="177" y="102"/>
                  </a:lnTo>
                  <a:lnTo>
                    <a:pt x="177" y="3"/>
                  </a:lnTo>
                  <a:lnTo>
                    <a:pt x="3" y="3"/>
                  </a:lnTo>
                  <a:lnTo>
                    <a:pt x="3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385"/>
            <p:cNvSpPr>
              <a:spLocks noEditPoints="1"/>
            </p:cNvSpPr>
            <p:nvPr userDrawn="1"/>
          </p:nvSpPr>
          <p:spPr bwMode="auto">
            <a:xfrm>
              <a:off x="577052" y="2244322"/>
              <a:ext cx="182191" cy="98442"/>
            </a:xfrm>
            <a:custGeom>
              <a:avLst/>
              <a:gdLst>
                <a:gd name="T0" fmla="*/ 370 w 430"/>
                <a:gd name="T1" fmla="*/ 232 h 232"/>
                <a:gd name="T2" fmla="*/ 60 w 430"/>
                <a:gd name="T3" fmla="*/ 232 h 232"/>
                <a:gd name="T4" fmla="*/ 0 w 430"/>
                <a:gd name="T5" fmla="*/ 172 h 232"/>
                <a:gd name="T6" fmla="*/ 60 w 430"/>
                <a:gd name="T7" fmla="*/ 112 h 232"/>
                <a:gd name="T8" fmla="*/ 74 w 430"/>
                <a:gd name="T9" fmla="*/ 114 h 232"/>
                <a:gd name="T10" fmla="*/ 72 w 430"/>
                <a:gd name="T11" fmla="*/ 100 h 232"/>
                <a:gd name="T12" fmla="*/ 132 w 430"/>
                <a:gd name="T13" fmla="*/ 40 h 232"/>
                <a:gd name="T14" fmla="*/ 160 w 430"/>
                <a:gd name="T15" fmla="*/ 46 h 232"/>
                <a:gd name="T16" fmla="*/ 237 w 430"/>
                <a:gd name="T17" fmla="*/ 0 h 232"/>
                <a:gd name="T18" fmla="*/ 319 w 430"/>
                <a:gd name="T19" fmla="*/ 57 h 232"/>
                <a:gd name="T20" fmla="*/ 330 w 430"/>
                <a:gd name="T21" fmla="*/ 55 h 232"/>
                <a:gd name="T22" fmla="*/ 375 w 430"/>
                <a:gd name="T23" fmla="*/ 100 h 232"/>
                <a:gd name="T24" fmla="*/ 373 w 430"/>
                <a:gd name="T25" fmla="*/ 112 h 232"/>
                <a:gd name="T26" fmla="*/ 430 w 430"/>
                <a:gd name="T27" fmla="*/ 172 h 232"/>
                <a:gd name="T28" fmla="*/ 370 w 430"/>
                <a:gd name="T29" fmla="*/ 232 h 232"/>
                <a:gd name="T30" fmla="*/ 60 w 430"/>
                <a:gd name="T31" fmla="*/ 118 h 232"/>
                <a:gd name="T32" fmla="*/ 6 w 430"/>
                <a:gd name="T33" fmla="*/ 172 h 232"/>
                <a:gd name="T34" fmla="*/ 60 w 430"/>
                <a:gd name="T35" fmla="*/ 226 h 232"/>
                <a:gd name="T36" fmla="*/ 370 w 430"/>
                <a:gd name="T37" fmla="*/ 226 h 232"/>
                <a:gd name="T38" fmla="*/ 424 w 430"/>
                <a:gd name="T39" fmla="*/ 172 h 232"/>
                <a:gd name="T40" fmla="*/ 370 w 430"/>
                <a:gd name="T41" fmla="*/ 118 h 232"/>
                <a:gd name="T42" fmla="*/ 369 w 430"/>
                <a:gd name="T43" fmla="*/ 118 h 232"/>
                <a:gd name="T44" fmla="*/ 364 w 430"/>
                <a:gd name="T45" fmla="*/ 118 h 232"/>
                <a:gd name="T46" fmla="*/ 366 w 430"/>
                <a:gd name="T47" fmla="*/ 114 h 232"/>
                <a:gd name="T48" fmla="*/ 369 w 430"/>
                <a:gd name="T49" fmla="*/ 100 h 232"/>
                <a:gd name="T50" fmla="*/ 330 w 430"/>
                <a:gd name="T51" fmla="*/ 61 h 232"/>
                <a:gd name="T52" fmla="*/ 318 w 430"/>
                <a:gd name="T53" fmla="*/ 63 h 232"/>
                <a:gd name="T54" fmla="*/ 315 w 430"/>
                <a:gd name="T55" fmla="*/ 64 h 232"/>
                <a:gd name="T56" fmla="*/ 314 w 430"/>
                <a:gd name="T57" fmla="*/ 61 h 232"/>
                <a:gd name="T58" fmla="*/ 237 w 430"/>
                <a:gd name="T59" fmla="*/ 6 h 232"/>
                <a:gd name="T60" fmla="*/ 164 w 430"/>
                <a:gd name="T61" fmla="*/ 52 h 232"/>
                <a:gd name="T62" fmla="*/ 162 w 430"/>
                <a:gd name="T63" fmla="*/ 54 h 232"/>
                <a:gd name="T64" fmla="*/ 160 w 430"/>
                <a:gd name="T65" fmla="*/ 53 h 232"/>
                <a:gd name="T66" fmla="*/ 132 w 430"/>
                <a:gd name="T67" fmla="*/ 46 h 232"/>
                <a:gd name="T68" fmla="*/ 78 w 430"/>
                <a:gd name="T69" fmla="*/ 100 h 232"/>
                <a:gd name="T70" fmla="*/ 81 w 430"/>
                <a:gd name="T71" fmla="*/ 117 h 232"/>
                <a:gd name="T72" fmla="*/ 83 w 430"/>
                <a:gd name="T73" fmla="*/ 123 h 232"/>
                <a:gd name="T74" fmla="*/ 77 w 430"/>
                <a:gd name="T75" fmla="*/ 121 h 232"/>
                <a:gd name="T76" fmla="*/ 60 w 430"/>
                <a:gd name="T7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0" h="232">
                  <a:moveTo>
                    <a:pt x="370" y="232"/>
                  </a:moveTo>
                  <a:cubicBezTo>
                    <a:pt x="60" y="232"/>
                    <a:pt x="60" y="232"/>
                    <a:pt x="60" y="232"/>
                  </a:cubicBezTo>
                  <a:cubicBezTo>
                    <a:pt x="27" y="232"/>
                    <a:pt x="0" y="205"/>
                    <a:pt x="0" y="172"/>
                  </a:cubicBezTo>
                  <a:cubicBezTo>
                    <a:pt x="0" y="139"/>
                    <a:pt x="27" y="112"/>
                    <a:pt x="60" y="112"/>
                  </a:cubicBezTo>
                  <a:cubicBezTo>
                    <a:pt x="65" y="112"/>
                    <a:pt x="69" y="112"/>
                    <a:pt x="74" y="114"/>
                  </a:cubicBezTo>
                  <a:cubicBezTo>
                    <a:pt x="73" y="109"/>
                    <a:pt x="72" y="104"/>
                    <a:pt x="72" y="100"/>
                  </a:cubicBezTo>
                  <a:cubicBezTo>
                    <a:pt x="72" y="67"/>
                    <a:pt x="99" y="40"/>
                    <a:pt x="132" y="40"/>
                  </a:cubicBezTo>
                  <a:cubicBezTo>
                    <a:pt x="142" y="40"/>
                    <a:pt x="151" y="42"/>
                    <a:pt x="160" y="46"/>
                  </a:cubicBezTo>
                  <a:cubicBezTo>
                    <a:pt x="175" y="18"/>
                    <a:pt x="204" y="0"/>
                    <a:pt x="237" y="0"/>
                  </a:cubicBezTo>
                  <a:cubicBezTo>
                    <a:pt x="274" y="0"/>
                    <a:pt x="306" y="23"/>
                    <a:pt x="319" y="57"/>
                  </a:cubicBezTo>
                  <a:cubicBezTo>
                    <a:pt x="323" y="56"/>
                    <a:pt x="326" y="55"/>
                    <a:pt x="330" y="55"/>
                  </a:cubicBezTo>
                  <a:cubicBezTo>
                    <a:pt x="355" y="55"/>
                    <a:pt x="375" y="75"/>
                    <a:pt x="375" y="100"/>
                  </a:cubicBezTo>
                  <a:cubicBezTo>
                    <a:pt x="375" y="104"/>
                    <a:pt x="374" y="108"/>
                    <a:pt x="373" y="112"/>
                  </a:cubicBezTo>
                  <a:cubicBezTo>
                    <a:pt x="404" y="114"/>
                    <a:pt x="430" y="140"/>
                    <a:pt x="430" y="172"/>
                  </a:cubicBezTo>
                  <a:cubicBezTo>
                    <a:pt x="430" y="205"/>
                    <a:pt x="403" y="232"/>
                    <a:pt x="370" y="232"/>
                  </a:cubicBezTo>
                  <a:close/>
                  <a:moveTo>
                    <a:pt x="60" y="118"/>
                  </a:moveTo>
                  <a:cubicBezTo>
                    <a:pt x="30" y="118"/>
                    <a:pt x="6" y="142"/>
                    <a:pt x="6" y="172"/>
                  </a:cubicBezTo>
                  <a:cubicBezTo>
                    <a:pt x="6" y="202"/>
                    <a:pt x="30" y="226"/>
                    <a:pt x="60" y="226"/>
                  </a:cubicBezTo>
                  <a:cubicBezTo>
                    <a:pt x="370" y="226"/>
                    <a:pt x="370" y="226"/>
                    <a:pt x="370" y="226"/>
                  </a:cubicBezTo>
                  <a:cubicBezTo>
                    <a:pt x="399" y="226"/>
                    <a:pt x="424" y="202"/>
                    <a:pt x="424" y="172"/>
                  </a:cubicBezTo>
                  <a:cubicBezTo>
                    <a:pt x="424" y="142"/>
                    <a:pt x="399" y="118"/>
                    <a:pt x="370" y="118"/>
                  </a:cubicBezTo>
                  <a:cubicBezTo>
                    <a:pt x="369" y="118"/>
                    <a:pt x="369" y="118"/>
                    <a:pt x="369" y="118"/>
                  </a:cubicBezTo>
                  <a:cubicBezTo>
                    <a:pt x="364" y="118"/>
                    <a:pt x="364" y="118"/>
                    <a:pt x="364" y="118"/>
                  </a:cubicBezTo>
                  <a:cubicBezTo>
                    <a:pt x="366" y="114"/>
                    <a:pt x="366" y="114"/>
                    <a:pt x="366" y="114"/>
                  </a:cubicBezTo>
                  <a:cubicBezTo>
                    <a:pt x="368" y="109"/>
                    <a:pt x="369" y="104"/>
                    <a:pt x="369" y="100"/>
                  </a:cubicBezTo>
                  <a:cubicBezTo>
                    <a:pt x="369" y="78"/>
                    <a:pt x="352" y="61"/>
                    <a:pt x="330" y="61"/>
                  </a:cubicBezTo>
                  <a:cubicBezTo>
                    <a:pt x="326" y="61"/>
                    <a:pt x="322" y="62"/>
                    <a:pt x="318" y="63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4" y="61"/>
                    <a:pt x="314" y="61"/>
                    <a:pt x="314" y="61"/>
                  </a:cubicBezTo>
                  <a:cubicBezTo>
                    <a:pt x="303" y="28"/>
                    <a:pt x="272" y="6"/>
                    <a:pt x="237" y="6"/>
                  </a:cubicBezTo>
                  <a:cubicBezTo>
                    <a:pt x="206" y="6"/>
                    <a:pt x="178" y="23"/>
                    <a:pt x="164" y="52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0" y="53"/>
                    <a:pt x="160" y="53"/>
                    <a:pt x="160" y="53"/>
                  </a:cubicBezTo>
                  <a:cubicBezTo>
                    <a:pt x="151" y="48"/>
                    <a:pt x="142" y="46"/>
                    <a:pt x="132" y="46"/>
                  </a:cubicBezTo>
                  <a:cubicBezTo>
                    <a:pt x="103" y="46"/>
                    <a:pt x="78" y="70"/>
                    <a:pt x="78" y="100"/>
                  </a:cubicBezTo>
                  <a:cubicBezTo>
                    <a:pt x="78" y="106"/>
                    <a:pt x="79" y="111"/>
                    <a:pt x="81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2" y="119"/>
                    <a:pt x="66" y="118"/>
                    <a:pt x="6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388"/>
            <p:cNvSpPr>
              <a:spLocks/>
            </p:cNvSpPr>
            <p:nvPr userDrawn="1"/>
          </p:nvSpPr>
          <p:spPr bwMode="auto">
            <a:xfrm>
              <a:off x="2118331" y="2265627"/>
              <a:ext cx="16162" cy="52894"/>
            </a:xfrm>
            <a:custGeom>
              <a:avLst/>
              <a:gdLst>
                <a:gd name="T0" fmla="*/ 6 w 39"/>
                <a:gd name="T1" fmla="*/ 125 h 125"/>
                <a:gd name="T2" fmla="*/ 0 w 39"/>
                <a:gd name="T3" fmla="*/ 120 h 125"/>
                <a:gd name="T4" fmla="*/ 0 w 39"/>
                <a:gd name="T5" fmla="*/ 5 h 125"/>
                <a:gd name="T6" fmla="*/ 6 w 39"/>
                <a:gd name="T7" fmla="*/ 0 h 125"/>
                <a:gd name="T8" fmla="*/ 6 w 39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25">
                  <a:moveTo>
                    <a:pt x="6" y="125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31" y="88"/>
                    <a:pt x="31" y="37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9" y="35"/>
                    <a:pt x="39" y="90"/>
                    <a:pt x="6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389"/>
            <p:cNvSpPr>
              <a:spLocks/>
            </p:cNvSpPr>
            <p:nvPr userDrawn="1"/>
          </p:nvSpPr>
          <p:spPr bwMode="auto">
            <a:xfrm>
              <a:off x="2110250" y="2272974"/>
              <a:ext cx="13224" cy="37467"/>
            </a:xfrm>
            <a:custGeom>
              <a:avLst/>
              <a:gdLst>
                <a:gd name="T0" fmla="*/ 6 w 31"/>
                <a:gd name="T1" fmla="*/ 89 h 89"/>
                <a:gd name="T2" fmla="*/ 0 w 31"/>
                <a:gd name="T3" fmla="*/ 83 h 89"/>
                <a:gd name="T4" fmla="*/ 0 w 31"/>
                <a:gd name="T5" fmla="*/ 6 h 89"/>
                <a:gd name="T6" fmla="*/ 6 w 31"/>
                <a:gd name="T7" fmla="*/ 0 h 89"/>
                <a:gd name="T8" fmla="*/ 6 w 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9">
                  <a:moveTo>
                    <a:pt x="6" y="89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22" y="62"/>
                    <a:pt x="22" y="27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1" y="25"/>
                    <a:pt x="31" y="65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390"/>
            <p:cNvSpPr>
              <a:spLocks/>
            </p:cNvSpPr>
            <p:nvPr userDrawn="1"/>
          </p:nvSpPr>
          <p:spPr bwMode="auto">
            <a:xfrm>
              <a:off x="2103638" y="2280320"/>
              <a:ext cx="8816" cy="22774"/>
            </a:xfrm>
            <a:custGeom>
              <a:avLst/>
              <a:gdLst>
                <a:gd name="T0" fmla="*/ 6 w 21"/>
                <a:gd name="T1" fmla="*/ 55 h 55"/>
                <a:gd name="T2" fmla="*/ 0 w 21"/>
                <a:gd name="T3" fmla="*/ 50 h 55"/>
                <a:gd name="T4" fmla="*/ 0 w 21"/>
                <a:gd name="T5" fmla="*/ 6 h 55"/>
                <a:gd name="T6" fmla="*/ 6 w 21"/>
                <a:gd name="T7" fmla="*/ 0 h 55"/>
                <a:gd name="T8" fmla="*/ 6 w 21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5">
                  <a:moveTo>
                    <a:pt x="6" y="55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2" y="37"/>
                    <a:pt x="12" y="1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5"/>
                    <a:pt x="21" y="40"/>
                    <a:pt x="6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17" name="Straight Connector 216"/>
          <p:cNvCxnSpPr/>
          <p:nvPr userDrawn="1"/>
        </p:nvCxnSpPr>
        <p:spPr>
          <a:xfrm>
            <a:off x="452582" y="1376218"/>
            <a:ext cx="11194901" cy="923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19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69.JPG"/><Relationship Id="rId4" Type="http://schemas.openxmlformats.org/officeDocument/2006/relationships/image" Target="../media/image72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Image Retrieval  using Deep Learning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9948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</a:rPr>
              <a:t>Deep </a:t>
            </a:r>
            <a:r>
              <a:rPr lang="en-US" sz="8000" dirty="0" smtClean="0">
                <a:solidFill>
                  <a:srgbClr val="000000"/>
                </a:solidFill>
              </a:rPr>
              <a:t>Learning</a:t>
            </a:r>
            <a:endParaRPr lang="en-US" sz="80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2C1D56-AD8E-44A1-96C6-4D4700D4A4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100</a:t>
            </a:fld>
            <a:endParaRPr lang="en-US"/>
          </a:p>
        </p:txBody>
      </p:sp>
      <p:sp>
        <p:nvSpPr>
          <p:cNvPr id="6" name="Shape 471"/>
          <p:cNvSpPr txBox="1"/>
          <p:nvPr/>
        </p:nvSpPr>
        <p:spPr>
          <a:xfrm>
            <a:off x="1809750" y="3608475"/>
            <a:ext cx="1771650" cy="12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Mohamed A.El-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Marakbey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Literature review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3x3 architerctures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dirty="0" smtClean="0">
                <a:latin typeface="+mj-lt"/>
                <a:ea typeface="Roboto"/>
                <a:cs typeface="Roboto"/>
                <a:sym typeface="Roboto"/>
              </a:rPr>
              <a:t>Cloud platform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CBIR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endParaRPr lang="en" sz="2000" b="0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7" name="Shape 472"/>
          <p:cNvSpPr txBox="1"/>
          <p:nvPr/>
        </p:nvSpPr>
        <p:spPr>
          <a:xfrm>
            <a:off x="8477250" y="3574325"/>
            <a:ext cx="1962150" cy="12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Eslam </a:t>
            </a: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Gamal Thabet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Literature review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hyperparameters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dirty="0" smtClean="0">
                <a:latin typeface="+mj-lt"/>
                <a:ea typeface="Roboto"/>
                <a:cs typeface="Roboto"/>
                <a:sym typeface="Roboto"/>
              </a:rPr>
              <a:t>D</a:t>
            </a:r>
            <a:r>
              <a:rPr lang="en" sz="2000" dirty="0" smtClean="0">
                <a:latin typeface="+mj-lt"/>
                <a:ea typeface="Roboto"/>
                <a:cs typeface="Roboto"/>
                <a:sym typeface="Roboto"/>
              </a:rPr>
              <a:t>ropout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Regulariaztion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2000" dirty="0" smtClean="0">
                <a:latin typeface="+mj-lt"/>
                <a:ea typeface="Roboto"/>
                <a:cs typeface="Roboto"/>
                <a:sym typeface="Roboto"/>
              </a:rPr>
              <a:t>Cloud platform </a:t>
            </a:r>
            <a:endParaRPr lang="en" sz="2000" b="0" i="0" u="none" strike="noStrike" cap="none" dirty="0" smtClean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dirty="0" smtClean="0">
                <a:latin typeface="+mj-lt"/>
                <a:ea typeface="Roboto"/>
                <a:cs typeface="Roboto"/>
                <a:sym typeface="Roboto"/>
              </a:rPr>
              <a:t>CBIR</a:t>
            </a:r>
            <a:endParaRPr lang="en" sz="2000" b="0" i="0" u="none" strike="noStrike" cap="none" dirty="0" smtClean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8" name="Shape 474"/>
          <p:cNvSpPr txBox="1"/>
          <p:nvPr/>
        </p:nvSpPr>
        <p:spPr>
          <a:xfrm>
            <a:off x="4268500" y="3608475"/>
            <a:ext cx="1646525" cy="12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Mazen Fouad Mahdi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Literature review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5x5 architectures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dirty="0" smtClean="0">
                <a:latin typeface="+mj-lt"/>
                <a:ea typeface="Roboto"/>
                <a:cs typeface="Roboto"/>
                <a:sym typeface="Roboto"/>
              </a:rPr>
              <a:t>CBIR</a:t>
            </a:r>
            <a:endParaRPr lang="en" sz="2000" b="0" i="0" u="none" strike="noStrike" cap="none" dirty="0" smtClean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" sz="2000" b="0" i="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pic>
        <p:nvPicPr>
          <p:cNvPr id="9" name="Shape 475" descr="resiz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200" y="1985925"/>
            <a:ext cx="1444499" cy="14444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Shape 476" descr="resized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8250" y="1985925"/>
            <a:ext cx="1444499" cy="14444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Shape 477" descr="resized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8700" y="2010225"/>
            <a:ext cx="1444499" cy="14444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Shape 478" descr="image1.png"/>
          <p:cNvPicPr preferRelativeResize="0"/>
          <p:nvPr/>
        </p:nvPicPr>
        <p:blipFill rotWithShape="1">
          <a:blip r:embed="rId5">
            <a:alphaModFix/>
          </a:blip>
          <a:srcRect l="9638" t="7000" r="9638" b="13722"/>
          <a:stretch/>
        </p:blipFill>
        <p:spPr>
          <a:xfrm>
            <a:off x="4268486" y="2034525"/>
            <a:ext cx="1444499" cy="1395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Shape 473"/>
          <p:cNvSpPr txBox="1"/>
          <p:nvPr/>
        </p:nvSpPr>
        <p:spPr>
          <a:xfrm>
            <a:off x="6482099" y="3608475"/>
            <a:ext cx="1877699" cy="144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Ahmed Gamal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FF"/>
                </a:solidFill>
                <a:latin typeface="+mj-lt"/>
                <a:ea typeface="Roboto"/>
                <a:cs typeface="Roboto"/>
                <a:sym typeface="Roboto"/>
              </a:rPr>
              <a:t>Osman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Literature review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Resnet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CBIR</a:t>
            </a:r>
            <a:endParaRPr lang="en" sz="2000" b="0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4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dirty="0">
                <a:solidFill>
                  <a:srgbClr val="000000"/>
                </a:solidFill>
              </a:rPr>
              <a:t>Convolutional Neural Network</a:t>
            </a:r>
            <a:endParaRPr lang="en-US" sz="8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14" y="347223"/>
            <a:ext cx="10515600" cy="1325563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1616800"/>
            <a:ext cx="10719318" cy="41775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468"/>
            <a:ext cx="10515600" cy="1325563"/>
          </a:xfrm>
        </p:spPr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pic>
        <p:nvPicPr>
          <p:cNvPr id="4" name="Content Placeholder 3" descr="C:\Users\welcome\Desktop\Conv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88" y="2103981"/>
            <a:ext cx="7220958" cy="35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29784" y="4251960"/>
            <a:ext cx="30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0392" y="4604351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ReLU Layer</a:t>
            </a:r>
            <a:endParaRPr lang="en-US" b="1" dirty="0"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468"/>
            <a:ext cx="10515600" cy="1325563"/>
          </a:xfrm>
        </p:spPr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92689"/>
            <a:ext cx="3230880" cy="3132401"/>
          </a:xfrm>
          <a:prstGeom prst="rect">
            <a:avLst/>
          </a:prstGeom>
          <a:solidFill>
            <a:srgbClr val="C9DAF7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707" y="3297712"/>
            <a:ext cx="2707283" cy="2522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558" y="1616031"/>
            <a:ext cx="1264522" cy="12264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114861" y="4558889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0390" y="2044577"/>
            <a:ext cx="134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Filter:</a:t>
            </a:r>
            <a:endParaRPr 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5908" y="6199422"/>
            <a:ext cx="17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Input image: 9x9</a:t>
            </a:r>
            <a:endParaRPr 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17323" y="6199422"/>
            <a:ext cx="13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Output: 7x7</a:t>
            </a:r>
            <a:endParaRPr lang="en-US" dirty="0">
              <a:latin typeface="+mj-lt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87" y="2194174"/>
            <a:ext cx="970168" cy="940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970" y="3991124"/>
            <a:ext cx="1468894" cy="1465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13" y="4014116"/>
            <a:ext cx="1461557" cy="1417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299" y="2029897"/>
            <a:ext cx="1464937" cy="1425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129" y="4211772"/>
            <a:ext cx="970168" cy="9409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60265" y="2156132"/>
            <a:ext cx="717966" cy="110430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2836" y="4120332"/>
            <a:ext cx="717966" cy="110430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13" y="2009832"/>
            <a:ext cx="1461557" cy="141700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151752" y="2417533"/>
            <a:ext cx="364362" cy="393582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133655" y="4385619"/>
            <a:ext cx="364362" cy="393582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388359" y="2194174"/>
            <a:ext cx="945595" cy="940939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389701" y="4211772"/>
            <a:ext cx="945595" cy="940939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838200" y="595266"/>
            <a:ext cx="10515600" cy="1325563"/>
          </a:xfrm>
        </p:spPr>
        <p:txBody>
          <a:bodyPr/>
          <a:lstStyle/>
          <a:p>
            <a:r>
              <a:rPr lang="en-US" dirty="0" smtClean="0"/>
              <a:t>Convolutional Layer</a:t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sp>
        <p:nvSpPr>
          <p:cNvPr id="38" name="Flowchart: Connector 37"/>
          <p:cNvSpPr/>
          <p:nvPr/>
        </p:nvSpPr>
        <p:spPr>
          <a:xfrm>
            <a:off x="2661892" y="5602200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/>
          <p:cNvSpPr/>
          <p:nvPr/>
        </p:nvSpPr>
        <p:spPr>
          <a:xfrm>
            <a:off x="2661892" y="5884424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/>
          <p:cNvSpPr/>
          <p:nvPr/>
        </p:nvSpPr>
        <p:spPr>
          <a:xfrm>
            <a:off x="2661892" y="6166648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5762078" y="5602200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5762078" y="5884424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5762078" y="6166648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8999424" y="5602200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8999424" y="5884424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8999424" y="6166648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5992" y="1550462"/>
            <a:ext cx="684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One image becomes a stack of filtered images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144" y="300473"/>
            <a:ext cx="10515600" cy="1325563"/>
          </a:xfrm>
        </p:spPr>
        <p:txBody>
          <a:bodyPr/>
          <a:lstStyle/>
          <a:p>
            <a:r>
              <a:rPr lang="en-US" dirty="0" smtClean="0"/>
              <a:t>Stride</a:t>
            </a:r>
            <a:endParaRPr lang="en-US" dirty="0"/>
          </a:p>
        </p:txBody>
      </p:sp>
      <p:pic>
        <p:nvPicPr>
          <p:cNvPr id="5" name="Content Placeholder 4" descr="C:\Users\welcome\Desktop\Stride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5933"/>
            <a:ext cx="5658640" cy="272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welcome\Desktop\Stride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53" y="2175933"/>
            <a:ext cx="5367867" cy="2729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894852" y="4905268"/>
            <a:ext cx="154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Stride = 1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2318" y="4810780"/>
            <a:ext cx="154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Stride = 2</a:t>
            </a:r>
            <a:endParaRPr lang="en-US" dirty="0"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6" y="282001"/>
            <a:ext cx="10515600" cy="1325563"/>
          </a:xfrm>
        </p:spPr>
        <p:txBody>
          <a:bodyPr/>
          <a:lstStyle/>
          <a:p>
            <a:r>
              <a:rPr lang="en-US" dirty="0" smtClean="0"/>
              <a:t>Padding</a:t>
            </a:r>
            <a:endParaRPr lang="en-US" dirty="0"/>
          </a:p>
        </p:txBody>
      </p:sp>
      <p:pic>
        <p:nvPicPr>
          <p:cNvPr id="4" name="Content Placeholder 3" descr="C:\Users\welcome\Desktop\Pad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3" y="1879600"/>
            <a:ext cx="8339667" cy="3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8" y="291237"/>
            <a:ext cx="10515600" cy="1325563"/>
          </a:xfrm>
        </p:spPr>
        <p:txBody>
          <a:bodyPr/>
          <a:lstStyle/>
          <a:p>
            <a:r>
              <a:rPr lang="en-US" dirty="0" smtClean="0"/>
              <a:t>Sparse connectivity</a:t>
            </a:r>
            <a:endParaRPr lang="en-US" dirty="0"/>
          </a:p>
        </p:txBody>
      </p:sp>
      <p:pic>
        <p:nvPicPr>
          <p:cNvPr id="6" name="Content Placeholder 5" descr="C:\Users\welcome\Desktop\figure7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13"/>
          <a:stretch/>
        </p:blipFill>
        <p:spPr bwMode="auto">
          <a:xfrm>
            <a:off x="3384804" y="2279322"/>
            <a:ext cx="5422392" cy="38105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291098" y="6007608"/>
            <a:ext cx="366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Local region connection to full depth.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Problem Definition.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Handcrafted based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Deep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Convolutional Neural Network.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Network Designs.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Residual Neural Network(</a:t>
            </a:r>
            <a:r>
              <a:rPr lang="en-US" dirty="0" err="1">
                <a:latin typeface="+mj-lt"/>
              </a:rPr>
              <a:t>ResNet</a:t>
            </a:r>
            <a:r>
              <a:rPr lang="en-US" dirty="0" smtClean="0">
                <a:latin typeface="+mj-lt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End to End CBIR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Tools and Environments.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Future Work.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C:\Users\welcome\Desktop\cnn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77"/>
          <a:stretch/>
        </p:blipFill>
        <p:spPr bwMode="auto">
          <a:xfrm>
            <a:off x="2302165" y="1948103"/>
            <a:ext cx="3779981" cy="277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986" y="3064549"/>
            <a:ext cx="176212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/>
          <a:stretch/>
        </p:blipFill>
        <p:spPr>
          <a:xfrm>
            <a:off x="6239705" y="2605232"/>
            <a:ext cx="1194722" cy="1647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85527" y="2605232"/>
            <a:ext cx="84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97120"/>
                </a:solidFill>
              </a:rPr>
              <a:t>depth</a:t>
            </a:r>
            <a:endParaRPr lang="en-US" dirty="0">
              <a:solidFill>
                <a:srgbClr val="39712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4427" y="2974564"/>
            <a:ext cx="78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B40E5"/>
                </a:solidFill>
              </a:rPr>
              <a:t>height</a:t>
            </a:r>
            <a:endParaRPr lang="en-US" dirty="0">
              <a:solidFill>
                <a:srgbClr val="3B40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5586" y="397346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D3B3C"/>
                </a:solidFill>
              </a:rPr>
              <a:t>width</a:t>
            </a:r>
            <a:endParaRPr lang="en-US" dirty="0">
              <a:solidFill>
                <a:srgbClr val="CD3B3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20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5908" y="291237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8784" y="4687140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Input image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2909" y="4674264"/>
            <a:ext cx="184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Convolution layer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4126" y="4660402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Output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90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6025"/>
            <a:ext cx="10515600" cy="1325563"/>
          </a:xfrm>
        </p:spPr>
        <p:txBody>
          <a:bodyPr/>
          <a:lstStyle/>
          <a:p>
            <a:r>
              <a:rPr lang="en-US" dirty="0" smtClean="0"/>
              <a:t>Activation Functions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42" y="2035496"/>
            <a:ext cx="9045716" cy="393159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5992" y="1550462"/>
            <a:ext cx="386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Sigmoid function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6025"/>
            <a:ext cx="10515600" cy="1325563"/>
          </a:xfrm>
        </p:spPr>
        <p:txBody>
          <a:bodyPr/>
          <a:lstStyle/>
          <a:p>
            <a:r>
              <a:rPr lang="en-US" dirty="0" smtClean="0"/>
              <a:t>Activation Functions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9" y="2419923"/>
            <a:ext cx="4701310" cy="346403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14837" y="3921108"/>
                <a:ext cx="3768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7" y="3921108"/>
                <a:ext cx="376843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5992" y="1550462"/>
            <a:ext cx="386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Rectified Linear Unit (ReLU)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6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37" y="2383171"/>
            <a:ext cx="3794230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41558" y="1435608"/>
            <a:ext cx="7096696" cy="154518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93616" y="282001"/>
            <a:ext cx="10515600" cy="1325563"/>
          </a:xfrm>
        </p:spPr>
        <p:txBody>
          <a:bodyPr/>
          <a:lstStyle/>
          <a:p>
            <a:r>
              <a:rPr lang="en-US" smtClean="0"/>
              <a:t>ReLUs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1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4992" cy="3735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563624" y="1463040"/>
            <a:ext cx="7022592" cy="15177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93616" y="282001"/>
            <a:ext cx="10515600" cy="1325563"/>
          </a:xfrm>
        </p:spPr>
        <p:txBody>
          <a:bodyPr/>
          <a:lstStyle/>
          <a:p>
            <a:r>
              <a:rPr lang="en-US" dirty="0" smtClean="0"/>
              <a:t>ReLUs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52" y="2387628"/>
            <a:ext cx="3792091" cy="37329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05534" y="1417320"/>
            <a:ext cx="7047810" cy="156346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93616" y="282001"/>
            <a:ext cx="10515600" cy="1325563"/>
          </a:xfrm>
        </p:spPr>
        <p:txBody>
          <a:bodyPr/>
          <a:lstStyle/>
          <a:p>
            <a:r>
              <a:rPr lang="en-US" dirty="0" smtClean="0"/>
              <a:t>ReLUs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2744" cy="37336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855391" y="3802511"/>
            <a:ext cx="2585246" cy="827426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93616" y="282001"/>
            <a:ext cx="10515600" cy="1325563"/>
          </a:xfrm>
        </p:spPr>
        <p:txBody>
          <a:bodyPr/>
          <a:lstStyle/>
          <a:p>
            <a:r>
              <a:rPr lang="en-US" dirty="0" smtClean="0"/>
              <a:t>ReLUs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52" y="300473"/>
            <a:ext cx="10515600" cy="1325563"/>
          </a:xfrm>
        </p:spPr>
        <p:txBody>
          <a:bodyPr/>
          <a:lstStyle/>
          <a:p>
            <a:r>
              <a:rPr lang="en-US" dirty="0" smtClean="0"/>
              <a:t>Pooling layer</a:t>
            </a:r>
            <a:endParaRPr lang="en-US" dirty="0"/>
          </a:p>
        </p:txBody>
      </p:sp>
      <p:pic>
        <p:nvPicPr>
          <p:cNvPr id="4" name="Content Placeholder 3" descr="C:\Users\welcome\Desktop\pool.jp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5535"/>
            <a:ext cx="4895850" cy="3867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858000" y="4498846"/>
          <a:ext cx="1609344" cy="2020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4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21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1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19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62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10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62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18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9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10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8622792" y="5449824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0405872" y="5025474"/>
          <a:ext cx="792480" cy="84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15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9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22792" y="4818888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Average pool with 2x2 filters and stride 2</a:t>
            </a:r>
            <a:endParaRPr lang="en-US" sz="1200" b="1" dirty="0">
              <a:latin typeface="+mj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858000" y="1690688"/>
          <a:ext cx="1609344" cy="2020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23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4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1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62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62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0314432" y="2276750"/>
          <a:ext cx="792480" cy="84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>
                    <a:solidFill>
                      <a:srgbClr val="D7EB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8555736" y="2679764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45068" y="2074473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Max pool with 2x2 filters and stride 2</a:t>
            </a:r>
            <a:endParaRPr lang="en-US" sz="1200" b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3428" y="1348327"/>
            <a:ext cx="1691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Single depth slice</a:t>
            </a:r>
            <a:endParaRPr lang="en-US" sz="1200" b="1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976872" y="403860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5786582" y="2385787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5786582" y="5188374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47304" y="4038600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6386" y="2495098"/>
            <a:ext cx="18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0097" y="5265990"/>
            <a:ext cx="18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41659" y="4392042"/>
            <a:ext cx="785903" cy="827426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667639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326" y="4400432"/>
            <a:ext cx="780196" cy="821418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039808" y="2298897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748285" y="4340907"/>
            <a:ext cx="559730" cy="89858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31615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10272" y="3029508"/>
            <a:ext cx="184183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108409" y="3023478"/>
            <a:ext cx="98506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ReLU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04108" y="3041684"/>
            <a:ext cx="126815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3" y="2663266"/>
            <a:ext cx="2605638" cy="25262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15" y="2159065"/>
            <a:ext cx="1118921" cy="1116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415" y="4698935"/>
            <a:ext cx="1118921" cy="1116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903" y="3426417"/>
            <a:ext cx="1119256" cy="111684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8849857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56130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02852" y="291237"/>
            <a:ext cx="10515600" cy="1325563"/>
          </a:xfrm>
        </p:spPr>
        <p:txBody>
          <a:bodyPr/>
          <a:lstStyle/>
          <a:p>
            <a:r>
              <a:rPr lang="en-US" dirty="0" smtClean="0"/>
              <a:t>Stacked layers</a:t>
            </a:r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10401964" y="5966620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/>
          <p:cNvSpPr/>
          <p:nvPr/>
        </p:nvSpPr>
        <p:spPr>
          <a:xfrm>
            <a:off x="10401964" y="6248844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10401964" y="6531068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" y="3078668"/>
            <a:ext cx="1974073" cy="191390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360897" y="400293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055210" y="395191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33121" y="2980788"/>
            <a:ext cx="6824821" cy="2238805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914298" y="3159615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313564" y="3154840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46776" y="3169251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71187" y="3167190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70453" y="3162417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72114" y="3145849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71380" y="3141076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604591" y="3155486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838" y="2795176"/>
            <a:ext cx="641052" cy="639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620" y="4539338"/>
            <a:ext cx="641052" cy="639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620" y="3682212"/>
            <a:ext cx="641052" cy="639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902852" y="291237"/>
            <a:ext cx="10515600" cy="1325563"/>
          </a:xfrm>
        </p:spPr>
        <p:txBody>
          <a:bodyPr/>
          <a:lstStyle/>
          <a:p>
            <a:r>
              <a:rPr lang="en-US" dirty="0" smtClean="0"/>
              <a:t>Stacked layers</a:t>
            </a:r>
            <a:endParaRPr lang="en-US" dirty="0"/>
          </a:p>
        </p:txBody>
      </p:sp>
      <p:sp>
        <p:nvSpPr>
          <p:cNvPr id="59" name="Flowchart: Connector 58"/>
          <p:cNvSpPr/>
          <p:nvPr/>
        </p:nvSpPr>
        <p:spPr>
          <a:xfrm>
            <a:off x="11131637" y="5396464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11131637" y="5678688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11131637" y="5960912"/>
            <a:ext cx="137160" cy="1575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</a:rPr>
              <a:t>Problem </a:t>
            </a:r>
            <a:r>
              <a:rPr lang="en-US" sz="8000" dirty="0">
                <a:solidFill>
                  <a:srgbClr val="000000"/>
                </a:solidFill>
              </a:rPr>
              <a:t>Definition 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 descr="C:\Users\welcome\Desktop\network-fully-connected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/>
          <a:stretch/>
        </p:blipFill>
        <p:spPr bwMode="auto">
          <a:xfrm>
            <a:off x="3605842" y="1690688"/>
            <a:ext cx="4934310" cy="39917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0951634" y="4802660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942125" y="3217260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951634" y="3616675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951634" y="4022410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951634" y="4430207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951634" y="2825595"/>
            <a:ext cx="282423" cy="267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2" idx="6"/>
          </p:cNvCxnSpPr>
          <p:nvPr/>
        </p:nvCxnSpPr>
        <p:spPr>
          <a:xfrm flipV="1">
            <a:off x="11234057" y="2959347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11234057" y="3351012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11234057" y="3750427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1224548" y="4162156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11224548" y="4563958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11243209" y="4937743"/>
            <a:ext cx="4292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802230" y="5215812"/>
            <a:ext cx="100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Class Scores</a:t>
            </a:r>
            <a:endParaRPr lang="en-US" dirty="0">
              <a:latin typeface="+mj-lt"/>
            </a:endParaRPr>
          </a:p>
        </p:txBody>
      </p:sp>
      <p:sp>
        <p:nvSpPr>
          <p:cNvPr id="111" name="Title 1"/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9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Hyper parameters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2C1D56-AD8E-44A1-96C6-4D4700D4A4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2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0" y="2600346"/>
            <a:ext cx="2790825" cy="264542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84" y="2600346"/>
            <a:ext cx="2787316" cy="284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09" y="2600346"/>
            <a:ext cx="3734105" cy="285549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41638" y="5712460"/>
            <a:ext cx="82296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85474" y="5527794"/>
            <a:ext cx="2261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Testing data error rate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241638" y="6152111"/>
            <a:ext cx="822960" cy="0"/>
          </a:xfrm>
          <a:prstGeom prst="line">
            <a:avLst/>
          </a:prstGeom>
          <a:ln w="3810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285474" y="5897126"/>
            <a:ext cx="23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 error rate</a:t>
            </a:r>
          </a:p>
        </p:txBody>
      </p:sp>
    </p:spTree>
    <p:extLst>
      <p:ext uri="{BB962C8B-B14F-4D97-AF65-F5344CB8AC3E}">
        <p14:creationId xmlns:p14="http://schemas.microsoft.com/office/powerpoint/2010/main" val="12213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3" y="2374232"/>
            <a:ext cx="4833024" cy="36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Regularization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2C1D56-AD8E-44A1-96C6-4D4700D4A4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 smtClean="0"/>
              <a:t>Dropout 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0"/>
          <a:stretch/>
        </p:blipFill>
        <p:spPr>
          <a:xfrm>
            <a:off x="6456782" y="2038766"/>
            <a:ext cx="3305099" cy="368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40" t="-254" r="52558" b="254"/>
          <a:stretch/>
        </p:blipFill>
        <p:spPr>
          <a:xfrm>
            <a:off x="2117572" y="2038766"/>
            <a:ext cx="318221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39273" r="14008" b="22336"/>
          <a:stretch/>
        </p:blipFill>
        <p:spPr>
          <a:xfrm>
            <a:off x="838200" y="2397860"/>
            <a:ext cx="10515600" cy="3181468"/>
          </a:xfrm>
        </p:spPr>
      </p:pic>
    </p:spTree>
    <p:extLst>
      <p:ext uri="{BB962C8B-B14F-4D97-AF65-F5344CB8AC3E}">
        <p14:creationId xmlns:p14="http://schemas.microsoft.com/office/powerpoint/2010/main" val="5718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8131" r="13781" b="21932"/>
          <a:stretch/>
        </p:blipFill>
        <p:spPr>
          <a:xfrm>
            <a:off x="838200" y="1929288"/>
            <a:ext cx="10515600" cy="4118611"/>
          </a:xfrm>
        </p:spPr>
      </p:pic>
    </p:spTree>
    <p:extLst>
      <p:ext uri="{BB962C8B-B14F-4D97-AF65-F5344CB8AC3E}">
        <p14:creationId xmlns:p14="http://schemas.microsoft.com/office/powerpoint/2010/main" val="16755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/>
              <a:t>Data Augmentation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1. </a:t>
            </a:r>
            <a:r>
              <a:rPr lang="en-US" dirty="0">
                <a:latin typeface="+mj-lt"/>
              </a:rPr>
              <a:t>Horizontal and Vertical Flips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803105"/>
            <a:ext cx="2325520" cy="233386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53527" y="3962400"/>
            <a:ext cx="2290618" cy="923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3852" y="2803105"/>
            <a:ext cx="2271346" cy="23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4</a:t>
            </a:fld>
            <a:endParaRPr lang="en-US"/>
          </a:p>
        </p:txBody>
      </p:sp>
      <p:pic>
        <p:nvPicPr>
          <p:cNvPr id="6" name="Shape 91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951035" y="1609725"/>
            <a:ext cx="10289930" cy="467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8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/>
              <a:t>Data Augmentation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2. </a:t>
            </a:r>
            <a:r>
              <a:rPr lang="en-US" dirty="0">
                <a:latin typeface="+mj-lt"/>
              </a:rPr>
              <a:t>Rotations with 90, 180, 270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1169"/>
            <a:ext cx="2271346" cy="227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8468" y="2861169"/>
            <a:ext cx="2271346" cy="2271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80152" y="2861169"/>
            <a:ext cx="2271346" cy="2271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31836" y="2861169"/>
            <a:ext cx="2271346" cy="22713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30482" y="5720424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O</a:t>
            </a:r>
            <a:r>
              <a:rPr lang="en-US" dirty="0" smtClean="0">
                <a:latin typeface="+mj-lt"/>
              </a:rPr>
              <a:t>riginal</a:t>
            </a:r>
            <a:endParaRPr lang="en-US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47963" y="572042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180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3329" y="5720424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latin typeface="+mj-lt"/>
              </a:rPr>
              <a:t>90</a:t>
            </a:r>
            <a:endParaRPr lang="en-US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173197" y="5720424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 270</a:t>
            </a:r>
          </a:p>
        </p:txBody>
      </p:sp>
    </p:spTree>
    <p:extLst>
      <p:ext uri="{BB962C8B-B14F-4D97-AF65-F5344CB8AC3E}">
        <p14:creationId xmlns:p14="http://schemas.microsoft.com/office/powerpoint/2010/main" val="16226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3. Crops/Scales 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5" y="2865621"/>
            <a:ext cx="2271346" cy="227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5349" r="16579" b="12674"/>
          <a:stretch/>
        </p:blipFill>
        <p:spPr>
          <a:xfrm>
            <a:off x="5467926" y="3214255"/>
            <a:ext cx="1634837" cy="1634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33" y="3161189"/>
            <a:ext cx="1680210" cy="16802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68471" y="5279965"/>
            <a:ext cx="103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Cropping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23914" y="5279965"/>
            <a:ext cx="83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Scaling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2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</a:rPr>
              <a:t>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42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589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Dataset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43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16" name="Shape 151"/>
          <p:cNvSpPr txBox="1">
            <a:spLocks/>
          </p:cNvSpPr>
          <p:nvPr/>
        </p:nvSpPr>
        <p:spPr>
          <a:xfrm>
            <a:off x="308308" y="1638716"/>
            <a:ext cx="4927357" cy="1815975"/>
          </a:xfrm>
          <a:prstGeom prst="rect">
            <a:avLst/>
          </a:prstGeom>
          <a:noFill/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1" dirty="0" smtClean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IRMA DATASET</a:t>
            </a:r>
            <a:r>
              <a:rPr lang="en-US" sz="5333" dirty="0" smtClean="0">
                <a:solidFill>
                  <a:srgbClr val="000000"/>
                </a:solidFill>
                <a:ea typeface="Roboto"/>
                <a:cs typeface="Roboto"/>
                <a:sym typeface="Roboto"/>
              </a:rPr>
              <a:t/>
            </a:r>
            <a:br>
              <a:rPr lang="en-US" sz="5333" dirty="0" smtClean="0">
                <a:solidFill>
                  <a:srgbClr val="000000"/>
                </a:solidFill>
                <a:ea typeface="Roboto"/>
                <a:cs typeface="Roboto"/>
                <a:sym typeface="Roboto"/>
              </a:rPr>
            </a:br>
            <a:r>
              <a:rPr lang="en" sz="3600" b="1" dirty="0">
                <a:ea typeface="Roboto"/>
                <a:cs typeface="Roboto"/>
                <a:sym typeface="Roboto"/>
              </a:rPr>
              <a:t>I</a:t>
            </a:r>
            <a:r>
              <a:rPr lang="en" sz="2800" dirty="0" smtClean="0">
                <a:ea typeface="Roboto"/>
                <a:cs typeface="Roboto"/>
                <a:sym typeface="Roboto"/>
              </a:rPr>
              <a:t>MAGE</a:t>
            </a:r>
            <a:r>
              <a:rPr lang="en" sz="3600" dirty="0" smtClean="0">
                <a:ea typeface="Roboto"/>
                <a:cs typeface="Roboto"/>
                <a:sym typeface="Roboto"/>
              </a:rPr>
              <a:t> </a:t>
            </a:r>
            <a:r>
              <a:rPr lang="en" sz="3600" b="1" dirty="0">
                <a:ea typeface="Roboto"/>
                <a:cs typeface="Roboto"/>
                <a:sym typeface="Roboto"/>
              </a:rPr>
              <a:t>R</a:t>
            </a:r>
            <a:r>
              <a:rPr lang="en" sz="2800" dirty="0">
                <a:ea typeface="Roboto"/>
                <a:cs typeface="Roboto"/>
                <a:sym typeface="Roboto"/>
              </a:rPr>
              <a:t>ETRIEVAL</a:t>
            </a:r>
            <a:r>
              <a:rPr lang="en" sz="3600" dirty="0"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ea typeface="Roboto"/>
                <a:cs typeface="Roboto"/>
                <a:sym typeface="Roboto"/>
              </a:rPr>
              <a:t>IN</a:t>
            </a:r>
            <a:r>
              <a:rPr lang="en" sz="3600" dirty="0">
                <a:ea typeface="Roboto"/>
                <a:cs typeface="Roboto"/>
                <a:sym typeface="Roboto"/>
              </a:rPr>
              <a:t> </a:t>
            </a:r>
            <a:r>
              <a:rPr lang="en" sz="3600" b="1" dirty="0">
                <a:ea typeface="Roboto"/>
                <a:cs typeface="Roboto"/>
                <a:sym typeface="Roboto"/>
              </a:rPr>
              <a:t>M</a:t>
            </a:r>
            <a:r>
              <a:rPr lang="en" sz="2800" dirty="0">
                <a:ea typeface="Roboto"/>
                <a:cs typeface="Roboto"/>
                <a:sym typeface="Roboto"/>
              </a:rPr>
              <a:t>EDICAL</a:t>
            </a:r>
            <a:r>
              <a:rPr lang="en" sz="3600" dirty="0">
                <a:ea typeface="Roboto"/>
                <a:cs typeface="Roboto"/>
                <a:sym typeface="Roboto"/>
              </a:rPr>
              <a:t> </a:t>
            </a:r>
            <a:r>
              <a:rPr lang="en" sz="3600" b="1" dirty="0">
                <a:ea typeface="Roboto"/>
                <a:cs typeface="Roboto"/>
                <a:sym typeface="Roboto"/>
              </a:rPr>
              <a:t>A</a:t>
            </a:r>
            <a:r>
              <a:rPr lang="en" sz="2800" dirty="0">
                <a:ea typeface="Roboto"/>
                <a:cs typeface="Roboto"/>
                <a:sym typeface="Roboto"/>
              </a:rPr>
              <a:t>PPLICATIONS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8" name="Shape 152"/>
          <p:cNvSpPr txBox="1">
            <a:spLocks/>
          </p:cNvSpPr>
          <p:nvPr/>
        </p:nvSpPr>
        <p:spPr>
          <a:xfrm>
            <a:off x="308308" y="3399828"/>
            <a:ext cx="4927357" cy="3189885"/>
          </a:xfrm>
          <a:prstGeom prst="rect">
            <a:avLst/>
          </a:prstGeom>
          <a:noFill/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7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14410 Anonymous radiographs </a:t>
            </a:r>
          </a:p>
          <a:p>
            <a:pPr marL="457200" indent="-457200">
              <a:buSzPct val="7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9 main categories,193 subcategories </a:t>
            </a:r>
          </a:p>
          <a:p>
            <a:pPr marL="457200" indent="-457200">
              <a:buSzPct val="7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Different ages, genders, view, positions &amp; pathologies</a:t>
            </a:r>
          </a:p>
          <a:p>
            <a:pPr marL="457200" indent="-457200">
              <a:buSzPct val="7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rPr>
              <a:t>Acquired by the Radiology Department Aachen university of technology, Germany </a:t>
            </a:r>
          </a:p>
          <a:p>
            <a:pPr marL="457200" indent="-457200" algn="ctr">
              <a:lnSpc>
                <a:spcPct val="100000"/>
              </a:lnSpc>
              <a:buSzPct val="70000"/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765557" y="1690688"/>
            <a:ext cx="5799426" cy="4665662"/>
            <a:chOff x="0" y="0"/>
            <a:chExt cx="6080346" cy="6860927"/>
          </a:xfrm>
        </p:grpSpPr>
        <p:pic>
          <p:nvPicPr>
            <p:cNvPr id="21" name="Shape 153" descr="resized5.png"/>
            <p:cNvPicPr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0581" y="0"/>
              <a:ext cx="1929765" cy="212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154" descr="resized2.png"/>
            <p:cNvPicPr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336800" cy="19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155" descr="resized1.png"/>
            <p:cNvPicPr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50581" y="2122998"/>
              <a:ext cx="1929765" cy="212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156" descr="resized4.png"/>
            <p:cNvPicPr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7683" y="0"/>
              <a:ext cx="1812290" cy="19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157" descr="resized7.png"/>
            <p:cNvPicPr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37683" y="1971923"/>
              <a:ext cx="1812290" cy="2268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158" descr="resized6.png"/>
            <p:cNvPicPr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932167"/>
              <a:ext cx="2336800" cy="2268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159" descr="resized3.png"/>
            <p:cNvPicPr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150581" y="4245997"/>
              <a:ext cx="1929765" cy="2614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160" descr="resized8.png"/>
            <p:cNvPicPr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4245997"/>
              <a:ext cx="2336800" cy="257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161" descr="resized9.png"/>
            <p:cNvPicPr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337683" y="4245997"/>
              <a:ext cx="1812290" cy="25774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708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64006"/>
            <a:ext cx="60960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4391"/>
            <a:ext cx="60960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8469" y="2319788"/>
            <a:ext cx="32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Training dataset</a:t>
            </a:r>
            <a:endParaRPr lang="en-US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4469" y="2318299"/>
            <a:ext cx="321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+mj-lt"/>
              </a:rPr>
              <a:t>Test dataset</a:t>
            </a:r>
            <a:endParaRPr lang="en-US" sz="2000" b="1" dirty="0">
              <a:latin typeface="+mj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73751"/>
            <a:ext cx="10515600" cy="1325563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7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Classes </a:t>
            </a:r>
            <a:r>
              <a:rPr lang="en-US" dirty="0" smtClean="0">
                <a:latin typeface="+mj-lt"/>
              </a:rPr>
              <a:t>distribution: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65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77" y="2377142"/>
            <a:ext cx="1823315" cy="383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746" y="2377142"/>
            <a:ext cx="2048817" cy="383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2531" y="2377141"/>
            <a:ext cx="2291269" cy="383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92" y="2333856"/>
            <a:ext cx="1896215" cy="38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2" y="2377450"/>
            <a:ext cx="1860336" cy="383278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6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Intra-class </a:t>
            </a:r>
            <a:r>
              <a:rPr lang="en-US" dirty="0" smtClean="0">
                <a:latin typeface="+mj-lt"/>
              </a:rPr>
              <a:t>variation: </a:t>
            </a:r>
            <a:r>
              <a:rPr lang="en-US" b="1" dirty="0" smtClean="0">
                <a:latin typeface="+mj-lt"/>
              </a:rPr>
              <a:t>same</a:t>
            </a:r>
            <a:r>
              <a:rPr lang="en-US" dirty="0" smtClean="0">
                <a:latin typeface="+mj-lt"/>
              </a:rPr>
              <a:t> main class-subclass/anatomical part/direction </a:t>
            </a:r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20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6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Inter-subclass </a:t>
            </a:r>
            <a:r>
              <a:rPr lang="en-US" dirty="0" smtClean="0">
                <a:latin typeface="+mj-lt"/>
              </a:rPr>
              <a:t>variation: </a:t>
            </a:r>
            <a:r>
              <a:rPr lang="en-US" b="1" dirty="0" smtClean="0">
                <a:latin typeface="+mj-lt"/>
              </a:rPr>
              <a:t>same</a:t>
            </a:r>
            <a:r>
              <a:rPr lang="en-US" dirty="0" smtClean="0">
                <a:latin typeface="+mj-lt"/>
              </a:rPr>
              <a:t> main class  </a:t>
            </a:r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10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422" y="2409250"/>
            <a:ext cx="1941378" cy="382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405" y="2418020"/>
            <a:ext cx="2043559" cy="381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883" y="2418020"/>
            <a:ext cx="2055064" cy="381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654" y="2409249"/>
            <a:ext cx="1931212" cy="381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9073" y="2409248"/>
            <a:ext cx="1940217" cy="3816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6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Subclasses Distribution  </a:t>
            </a:r>
            <a:endParaRPr lang="en-US" sz="44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15" name="Shape 197"/>
          <p:cNvPicPr preferRelativeResize="0"/>
          <p:nvPr/>
        </p:nvPicPr>
        <p:blipFill rotWithShape="1">
          <a:blip r:embed="rId3">
            <a:alphaModFix/>
          </a:blip>
          <a:srcRect l="7341" t="14687" r="7535" b="12047"/>
          <a:stretch/>
        </p:blipFill>
        <p:spPr>
          <a:xfrm>
            <a:off x="1785257" y="2409248"/>
            <a:ext cx="8010377" cy="4277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9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Classes </a:t>
            </a:r>
            <a:r>
              <a:rPr lang="en-US" sz="4400" dirty="0" smtClean="0">
                <a:latin typeface="+mj-lt"/>
              </a:rPr>
              <a:t>chosen: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Discard  some main classes with low sample </a:t>
            </a:r>
            <a:r>
              <a:rPr lang="en-US" dirty="0" smtClean="0">
                <a:latin typeface="+mj-lt"/>
              </a:rPr>
              <a:t>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work on a coarser to finer </a:t>
            </a:r>
            <a:r>
              <a:rPr lang="en-US" dirty="0" smtClean="0">
                <a:latin typeface="+mj-lt"/>
              </a:rPr>
              <a:t>levels choice:</a:t>
            </a:r>
            <a:endParaRPr lang="en-US" dirty="0"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3 </a:t>
            </a:r>
            <a:r>
              <a:rPr lang="en-US" dirty="0">
                <a:latin typeface="+mj-lt"/>
              </a:rPr>
              <a:t>classes (spine, cranium, chest)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4 classes (spine, cranium, chest, limb “</a:t>
            </a:r>
            <a:r>
              <a:rPr lang="en-US" b="1" dirty="0">
                <a:latin typeface="+mj-lt"/>
              </a:rPr>
              <a:t>merge</a:t>
            </a:r>
            <a:r>
              <a:rPr lang="en-US" dirty="0">
                <a:latin typeface="+mj-lt"/>
              </a:rPr>
              <a:t> upper and lower extremity”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5 classes (spine, cranium, chest, upper extremity, lower extremity)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60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/>
              <a:t>Architecture design approaches 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How many layers, Depth , Regularization.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/>
              <a:t>Content Based Image Retrieval </a:t>
            </a:r>
            <a:endParaRPr lang="en-US" sz="8000" dirty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144725" y="1859500"/>
            <a:ext cx="10972800" cy="1321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8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4869238" y="5142047"/>
            <a:ext cx="2455661" cy="9556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Analyze output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94967295"/>
          </p:nvPr>
        </p:nvSpPr>
        <p:spPr>
          <a:xfrm>
            <a:off x="7491510" y="1792818"/>
            <a:ext cx="3054570" cy="118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Test different architecture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1897552" y="1792818"/>
            <a:ext cx="2726012" cy="1604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Fix </a:t>
            </a:r>
            <a:r>
              <a:rPr lang="en-US" dirty="0" smtClean="0">
                <a:latin typeface="+mj-lt"/>
              </a:rPr>
              <a:t>hyper- parameters</a:t>
            </a:r>
            <a:endParaRPr lang="en-US" dirty="0"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19538" y="3550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Design </a:t>
            </a:r>
            <a:r>
              <a:rPr lang="en-US" dirty="0" smtClean="0"/>
              <a:t>approach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" dirty="0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t>50</a:t>
            </a:r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5" name="Donut 4"/>
          <p:cNvSpPr>
            <a:spLocks/>
          </p:cNvSpPr>
          <p:nvPr/>
        </p:nvSpPr>
        <p:spPr>
          <a:xfrm>
            <a:off x="5422155" y="2673190"/>
            <a:ext cx="1349828" cy="132370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317652" y="3260429"/>
            <a:ext cx="104503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22155" y="3260429"/>
            <a:ext cx="91440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67480" y="3260429"/>
            <a:ext cx="104503" cy="13716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771983" y="3260429"/>
            <a:ext cx="91440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4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ea typeface="Roboto" panose="020B0604020202020204" charset="0"/>
              </a:rPr>
              <a:t>Choice of filter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51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94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  <a:ea typeface="Roboto" panose="020B0604020202020204" charset="0"/>
              </a:rPr>
              <a:t>Choice of filter size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Design </a:t>
            </a:r>
            <a:r>
              <a:rPr lang="en-US" sz="4400" dirty="0" smtClean="0">
                <a:latin typeface="+mj-lt"/>
              </a:rPr>
              <a:t>heuristics: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2012</a:t>
            </a:r>
            <a:r>
              <a:rPr lang="en-US" dirty="0">
                <a:latin typeface="+mj-lt"/>
              </a:rPr>
              <a:t>, 2013 used large filters sizes (</a:t>
            </a:r>
            <a:r>
              <a:rPr lang="en-US" dirty="0" smtClean="0">
                <a:latin typeface="+mj-lt"/>
              </a:rPr>
              <a:t>11x11) (7x7</a:t>
            </a:r>
            <a:r>
              <a:rPr lang="en-US" dirty="0">
                <a:latin typeface="+mj-lt"/>
              </a:rPr>
              <a:t>) with large </a:t>
            </a:r>
            <a:r>
              <a:rPr lang="en-US" dirty="0" smtClean="0">
                <a:latin typeface="+mj-lt"/>
              </a:rPr>
              <a:t>strides(2,3). 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2014 used small filter sizes (</a:t>
            </a:r>
            <a:r>
              <a:rPr lang="en-US" dirty="0" smtClean="0">
                <a:latin typeface="+mj-lt"/>
              </a:rPr>
              <a:t>5x5) (3x3</a:t>
            </a:r>
            <a:r>
              <a:rPr lang="en-US" dirty="0">
                <a:latin typeface="+mj-lt"/>
              </a:rPr>
              <a:t>) with small </a:t>
            </a:r>
            <a:r>
              <a:rPr lang="en-US" dirty="0" smtClean="0">
                <a:latin typeface="+mj-lt"/>
              </a:rPr>
              <a:t>stride (1,2).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2015, 2016 </a:t>
            </a:r>
            <a:r>
              <a:rPr lang="en-US" dirty="0" smtClean="0">
                <a:latin typeface="+mj-lt"/>
              </a:rPr>
              <a:t>networks depth (number of  layer).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52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021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ea typeface="Roboto" panose="020B0604020202020204" charset="0"/>
              </a:rPr>
              <a:t/>
            </a:r>
            <a:br>
              <a:rPr lang="en-US" sz="8000" dirty="0">
                <a:solidFill>
                  <a:srgbClr val="000000"/>
                </a:solidFill>
                <a:ea typeface="Roboto" panose="020B0604020202020204" charset="0"/>
              </a:rPr>
            </a:br>
            <a:r>
              <a:rPr lang="en-US" sz="8000" dirty="0">
                <a:solidFill>
                  <a:srgbClr val="000000"/>
                </a:solidFill>
                <a:ea typeface="Roboto" panose="020B0604020202020204" charset="0"/>
              </a:rPr>
              <a:t> </a:t>
            </a:r>
            <a:r>
              <a:rPr lang="en-US" sz="8000" dirty="0"/>
              <a:t>5x5 vs 3x3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66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39442"/>
              </p:ext>
            </p:extLst>
          </p:nvPr>
        </p:nvGraphicFramePr>
        <p:xfrm>
          <a:off x="7955308" y="1986010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955308" y="466662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 patch</a:t>
            </a:r>
            <a:endParaRPr lang="en-US" sz="2400" dirty="0"/>
          </a:p>
        </p:txBody>
      </p:sp>
      <p:pic>
        <p:nvPicPr>
          <p:cNvPr id="19" name="Shape 154" descr="resiz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635" y="2396964"/>
            <a:ext cx="2336800" cy="19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968103" y="3032687"/>
            <a:ext cx="261257" cy="184987"/>
          </a:xfrm>
          <a:prstGeom prst="rect">
            <a:avLst/>
          </a:prstGeom>
          <a:noFill/>
          <a:ln w="19050">
            <a:solidFill>
              <a:srgbClr val="C9D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29360" y="1986011"/>
            <a:ext cx="3725948" cy="104667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29360" y="3205210"/>
            <a:ext cx="3725948" cy="1219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38835" y="466662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dirty="0" smtClean="0"/>
              <a:t>image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5x5 vs 3x3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2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57356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7144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35407" y="1855382"/>
            <a:ext cx="3011016" cy="97490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35407" y="3317766"/>
            <a:ext cx="3011016" cy="97601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</a:t>
            </a:r>
            <a:r>
              <a:rPr lang="en-US" sz="2400" dirty="0" smtClean="0"/>
              <a:t>conv</a:t>
            </a:r>
          </a:p>
          <a:p>
            <a:pPr algn="ctr"/>
            <a:r>
              <a:rPr lang="en-US" sz="2400" dirty="0" smtClean="0"/>
              <a:t>Feature map </a:t>
            </a:r>
            <a:endParaRPr lang="en-US" sz="2400" dirty="0"/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9021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31346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57897" y="1855382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57897" y="2838994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Output of First 3x3 conv </a:t>
            </a:r>
            <a:endParaRPr lang="en-US" sz="2400" dirty="0"/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120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49931" y="1863178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49931" y="2835096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5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00346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41487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35407" y="1855382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35406" y="2835096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83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4137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08097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49372" y="2339164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49371" y="3318878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0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Based Image Retrieval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4" b="46601"/>
          <a:stretch/>
        </p:blipFill>
        <p:spPr>
          <a:xfrm>
            <a:off x="2673500" y="2030849"/>
            <a:ext cx="7207618" cy="3985340"/>
          </a:xfrm>
        </p:spPr>
      </p:pic>
    </p:spTree>
    <p:extLst>
      <p:ext uri="{BB962C8B-B14F-4D97-AF65-F5344CB8AC3E}">
        <p14:creationId xmlns:p14="http://schemas.microsoft.com/office/powerpoint/2010/main" val="139448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40130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58798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49931" y="2339164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49931" y="3305061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6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88575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30961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35407" y="2356380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35407" y="3305061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8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36946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92475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921007" y="2826616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921006" y="3801206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6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46196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41579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49931" y="2826616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49930" y="3814810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41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24393"/>
              </p:ext>
            </p:extLst>
          </p:nvPr>
        </p:nvGraphicFramePr>
        <p:xfrm>
          <a:off x="239700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990809"/>
              </p:ext>
            </p:extLst>
          </p:nvPr>
        </p:nvGraphicFramePr>
        <p:xfrm>
          <a:off x="6875177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3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35407" y="2826616"/>
            <a:ext cx="3492137" cy="4959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35407" y="3788338"/>
            <a:ext cx="3492137" cy="4789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007" y="480750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(5x5) image patch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5177" y="457667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of First 3x3 conv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0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62670"/>
              </p:ext>
            </p:extLst>
          </p:nvPr>
        </p:nvGraphicFramePr>
        <p:xfrm>
          <a:off x="696762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70410"/>
              </p:ext>
            </p:extLst>
          </p:nvPr>
        </p:nvGraphicFramePr>
        <p:xfrm>
          <a:off x="4747606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32134"/>
              </p:ext>
            </p:extLst>
          </p:nvPr>
        </p:nvGraphicFramePr>
        <p:xfrm>
          <a:off x="8915400" y="1855382"/>
          <a:ext cx="2438400" cy="2438400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6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6679904" y="2343918"/>
            <a:ext cx="3212024" cy="478421"/>
          </a:xfrm>
          <a:prstGeom prst="straightConnector1">
            <a:avLst/>
          </a:prstGeom>
          <a:ln w="19050">
            <a:solidFill>
              <a:srgbClr val="E7817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666551" y="3310904"/>
            <a:ext cx="3212024" cy="504483"/>
          </a:xfrm>
          <a:prstGeom prst="straightConnector1">
            <a:avLst/>
          </a:prstGeom>
          <a:ln w="19050">
            <a:solidFill>
              <a:srgbClr val="E7817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6762" y="443491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(5x5) image patch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4434915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Output of </a:t>
            </a:r>
            <a:r>
              <a:rPr lang="en-US" sz="2400" b="1" dirty="0" smtClean="0">
                <a:latin typeface="+mj-lt"/>
              </a:rPr>
              <a:t>Second 3x3 </a:t>
            </a:r>
            <a:r>
              <a:rPr lang="en-US" sz="2400" b="1" dirty="0">
                <a:latin typeface="+mj-lt"/>
              </a:rPr>
              <a:t>conv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606" y="443079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Output of First </a:t>
            </a:r>
          </a:p>
          <a:p>
            <a:pPr algn="ctr"/>
            <a:r>
              <a:rPr lang="en-US" sz="2400" b="1" dirty="0" smtClean="0">
                <a:latin typeface="+mj-lt"/>
              </a:rPr>
              <a:t>3x3 conv </a:t>
            </a:r>
            <a:endParaRPr lang="en-US" sz="24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5162" y="1855382"/>
            <a:ext cx="2754109" cy="473536"/>
          </a:xfrm>
          <a:prstGeom prst="straightConnector1">
            <a:avLst/>
          </a:prstGeom>
          <a:ln w="19050">
            <a:solidFill>
              <a:srgbClr val="E7817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135162" y="3815387"/>
            <a:ext cx="2754109" cy="493396"/>
          </a:xfrm>
          <a:prstGeom prst="straightConnector1">
            <a:avLst/>
          </a:prstGeom>
          <a:ln w="19050">
            <a:solidFill>
              <a:srgbClr val="E7817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5x5 vs 3x3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>
              <a:solidFill>
                <a:srgbClr val="000000"/>
              </a:solidFill>
              <a:ea typeface="Roboto" panose="020B0604020202020204" charset="0"/>
            </a:endParaRP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000000"/>
                </a:solidFill>
              </a:rPr>
              <a:t>So</a:t>
            </a:r>
            <a:r>
              <a:rPr lang="en-US" sz="4800" dirty="0" smtClean="0"/>
              <a:t>, </a:t>
            </a:r>
            <a:r>
              <a:rPr lang="en-US" sz="4800" dirty="0"/>
              <a:t>what's the difference ? 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12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5x5 vs 3x3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Suppose input is H x W x C </a:t>
            </a: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convolutions with C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filters </a:t>
            </a: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stride 1, Padding used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H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W x C are preserved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/>
            </a:r>
            <a:br>
              <a:rPr lang="en-US" dirty="0">
                <a:solidFill>
                  <a:srgbClr val="000000"/>
                </a:solidFill>
                <a:latin typeface="+mj-lt"/>
              </a:rPr>
            </a:b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/>
            </a:r>
            <a:br>
              <a:rPr lang="en-US" dirty="0">
                <a:solidFill>
                  <a:srgbClr val="000000"/>
                </a:solidFill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67</a:t>
            </a:fld>
            <a:endParaRPr lang="en-US"/>
          </a:p>
        </p:txBody>
      </p:sp>
      <p:pic>
        <p:nvPicPr>
          <p:cNvPr id="6" name="Content Placeholder 3" descr="C:\Users\welcome\Desktop\Conv2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8585" r="73084" b="10669"/>
          <a:stretch/>
        </p:blipFill>
        <p:spPr bwMode="auto">
          <a:xfrm>
            <a:off x="6949440" y="1641565"/>
            <a:ext cx="1793965" cy="28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351520" y="2046514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63989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:\Users\welcome\Desktop\Conv2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6" b="10282"/>
          <a:stretch/>
        </p:blipFill>
        <p:spPr bwMode="auto">
          <a:xfrm>
            <a:off x="9670869" y="1410788"/>
            <a:ext cx="2419340" cy="322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699967" y="252984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25351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28113" y="1641564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8255" y="3091542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/>
                      </m:sSup>
                    </m:oMath>
                  </m:oMathPara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862457" y="1801968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8983" y="3222170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5x5 vs 3x3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137" y="1801969"/>
                <a:ext cx="3080654" cy="4351338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b="1" dirty="0" smtClean="0">
                    <a:solidFill>
                      <a:srgbClr val="000000"/>
                    </a:solidFill>
                    <a:latin typeface="+mj-lt"/>
                  </a:rPr>
                  <a:t>ONE conv with 5x5 filter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weights=</a:t>
                </a:r>
              </a:p>
              <a:p>
                <a:pPr marL="0" indent="0" algn="ctr"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C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x(5x5xC)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multiply-adds: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=(HXWXC)X(5X5XC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𝐻𝑊𝐶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137" y="1801969"/>
                <a:ext cx="3080654" cy="4351338"/>
              </a:xfrm>
              <a:blipFill rotWithShape="0">
                <a:blip r:embed="rId2"/>
                <a:stretch>
                  <a:fillRect l="-396" t="-2945" r="-198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68</a:t>
            </a:fld>
            <a:endParaRPr lang="en-US"/>
          </a:p>
        </p:txBody>
      </p:sp>
      <p:pic>
        <p:nvPicPr>
          <p:cNvPr id="6" name="Content Placeholder 3" descr="C:\Users\welcome\Desktop\Conv2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8585" r="73084" b="10669"/>
          <a:stretch/>
        </p:blipFill>
        <p:spPr bwMode="auto">
          <a:xfrm>
            <a:off x="6949440" y="1641565"/>
            <a:ext cx="1793965" cy="28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351520" y="2046514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63989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:\Users\welcome\Desktop\Conv2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6" b="10282"/>
          <a:stretch/>
        </p:blipFill>
        <p:spPr bwMode="auto">
          <a:xfrm>
            <a:off x="9670869" y="1410788"/>
            <a:ext cx="2419340" cy="322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699967" y="252984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25351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28113" y="1641564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8255" y="3091542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/>
                      </m:sSup>
                    </m:oMath>
                  </m:oMathPara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862457" y="1801968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8983" y="3222170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3534595" y="1801969"/>
                <a:ext cx="3080654" cy="435133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 smtClean="0">
                    <a:solidFill>
                      <a:srgbClr val="000000"/>
                    </a:solidFill>
                    <a:latin typeface="+mj-lt"/>
                  </a:rPr>
                  <a:t>TWO conv with 3x3 filter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weights=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2xCx(3x3xC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)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Number of multiply-adds: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=2X(HXWXC)X(3X3XC)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𝐻𝑊𝐶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95" y="1801969"/>
                <a:ext cx="3080654" cy="4351338"/>
              </a:xfrm>
              <a:prstGeom prst="rect">
                <a:avLst/>
              </a:prstGeom>
              <a:blipFill rotWithShape="0">
                <a:blip r:embed="rId6"/>
                <a:stretch>
                  <a:fillRect l="-3168" t="-2945" r="-3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44137" y="4049486"/>
            <a:ext cx="6223918" cy="21031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More conv-ReLu layers: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More conv, more hierarchal feature construction.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More ReLu, more able to fit complex problems.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52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5x5 vs 3x3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137" y="1801969"/>
                <a:ext cx="3080654" cy="4351338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b="1" dirty="0" smtClean="0">
                    <a:solidFill>
                      <a:srgbClr val="000000"/>
                    </a:solidFill>
                    <a:latin typeface="+mj-lt"/>
                  </a:rPr>
                  <a:t>ONE conv with 5x5 filter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weights=</a:t>
                </a:r>
              </a:p>
              <a:p>
                <a:pPr marL="0" indent="0" algn="ctr"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C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x(5x5xC)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multiply-adds: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=(HXWXC)X(5X5XC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𝐻𝑊𝐶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137" y="1801969"/>
                <a:ext cx="3080654" cy="4351338"/>
              </a:xfrm>
              <a:blipFill rotWithShape="0">
                <a:blip r:embed="rId2"/>
                <a:stretch>
                  <a:fillRect l="-396" t="-2945" r="-198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69</a:t>
            </a:fld>
            <a:endParaRPr lang="en-US"/>
          </a:p>
        </p:txBody>
      </p:sp>
      <p:pic>
        <p:nvPicPr>
          <p:cNvPr id="6" name="Content Placeholder 3" descr="C:\Users\welcome\Desktop\Conv2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8585" r="73084" b="10669"/>
          <a:stretch/>
        </p:blipFill>
        <p:spPr bwMode="auto">
          <a:xfrm>
            <a:off x="6949440" y="1641565"/>
            <a:ext cx="1793965" cy="28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351520" y="2046514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63989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:\Users\welcome\Desktop\Conv2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6" b="10282"/>
          <a:stretch/>
        </p:blipFill>
        <p:spPr bwMode="auto">
          <a:xfrm>
            <a:off x="9670869" y="1410788"/>
            <a:ext cx="2419340" cy="322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699967" y="252984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25351" y="4123510"/>
            <a:ext cx="304800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28113" y="1641564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8255" y="3091542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/>
                      </m:sSup>
                    </m:oMath>
                  </m:oMathPara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3" y="4469306"/>
                <a:ext cx="391886" cy="4932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862457" y="1801968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</a:t>
            </a:r>
            <a:endParaRPr lang="en-US" sz="3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8983" y="3222170"/>
            <a:ext cx="39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500918"/>
                <a:ext cx="576121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3534595" y="1801969"/>
                <a:ext cx="3080654" cy="435133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 smtClean="0">
                    <a:solidFill>
                      <a:srgbClr val="000000"/>
                    </a:solidFill>
                    <a:latin typeface="+mj-lt"/>
                  </a:rPr>
                  <a:t>TWO conv with 3x3 filter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Number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of </a:t>
                </a: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weights=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 smtClean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2xCx(3x3xC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)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0000"/>
                  </a:solidFill>
                  <a:latin typeface="+mj-lt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Number of multiply-adds: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=2X(HXWXC)X(3X3XC)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𝐻𝑊𝐶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95" y="1801969"/>
                <a:ext cx="3080654" cy="4351338"/>
              </a:xfrm>
              <a:prstGeom prst="rect">
                <a:avLst/>
              </a:prstGeom>
              <a:blipFill rotWithShape="0">
                <a:blip r:embed="rId6"/>
                <a:stretch>
                  <a:fillRect l="-3168" t="-2945" r="-3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58427" y="2612824"/>
            <a:ext cx="6223918" cy="1463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Less multiply-adds operations: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Faster training/inference </a:t>
            </a:r>
          </a:p>
        </p:txBody>
      </p:sp>
    </p:spTree>
    <p:extLst>
      <p:ext uri="{BB962C8B-B14F-4D97-AF65-F5344CB8AC3E}">
        <p14:creationId xmlns:p14="http://schemas.microsoft.com/office/powerpoint/2010/main" val="24324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Phase I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Handcrafted Features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Phase I fully reported in mid evaluation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2C1D56-AD8E-44A1-96C6-4D4700D4A463}" type="slidenum">
              <a:rPr lang="en-US" smtClean="0"/>
              <a:t>7</a:t>
            </a:fld>
            <a:endParaRPr lang="en-US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144725" y="1859500"/>
            <a:ext cx="10972800" cy="1321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8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ea typeface="Roboto" panose="020B0604020202020204" charset="0"/>
              </a:rPr>
              <a:t>Network design </a:t>
            </a:r>
            <a:endParaRPr lang="en-US" sz="8000" dirty="0">
              <a:solidFill>
                <a:srgbClr val="000000"/>
              </a:solidFill>
              <a:ea typeface="Robo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70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0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793630" y="412658"/>
            <a:ext cx="1078877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Design I </a:t>
            </a:r>
            <a:r>
              <a:rPr lang="en-US" sz="2800" dirty="0" smtClean="0">
                <a:latin typeface="+mj-lt"/>
              </a:rPr>
              <a:t>basic architecture / </a:t>
            </a:r>
            <a:r>
              <a:rPr lang="en-US" sz="2800" dirty="0">
                <a:latin typeface="+mj-lt"/>
              </a:rPr>
              <a:t>Effect of dropout tested </a:t>
            </a:r>
            <a:r>
              <a:rPr lang="en-US" sz="2800" dirty="0" smtClean="0">
                <a:latin typeface="+mj-lt"/>
              </a:rPr>
              <a:t> 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60101"/>
              </p:ext>
            </p:extLst>
          </p:nvPr>
        </p:nvGraphicFramePr>
        <p:xfrm>
          <a:off x="105274" y="3575765"/>
          <a:ext cx="32696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0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01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 [%]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w/o</a:t>
                      </a:r>
                      <a:r>
                        <a:rPr lang="en-US" baseline="0" dirty="0" smtClean="0"/>
                        <a:t>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43.1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5x5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85.73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Cube 117"/>
          <p:cNvSpPr/>
          <p:nvPr/>
        </p:nvSpPr>
        <p:spPr>
          <a:xfrm>
            <a:off x="4367546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3893565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3x3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932035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430961" y="271954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122" name="Cube 121"/>
          <p:cNvSpPr/>
          <p:nvPr/>
        </p:nvSpPr>
        <p:spPr>
          <a:xfrm>
            <a:off x="5496433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22452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3x3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6" name="Cube 125"/>
          <p:cNvSpPr/>
          <p:nvPr/>
        </p:nvSpPr>
        <p:spPr>
          <a:xfrm>
            <a:off x="6060831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586850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128" name="Cube 127"/>
          <p:cNvSpPr/>
          <p:nvPr/>
        </p:nvSpPr>
        <p:spPr>
          <a:xfrm>
            <a:off x="6621099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6147118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3x3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7188743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6714762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2" name="Cube 61"/>
          <p:cNvSpPr/>
          <p:nvPr/>
        </p:nvSpPr>
        <p:spPr>
          <a:xfrm>
            <a:off x="3616525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3142544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Cube 63"/>
          <p:cNvSpPr/>
          <p:nvPr/>
        </p:nvSpPr>
        <p:spPr>
          <a:xfrm>
            <a:off x="4181014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3679940" y="4853953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6" name="Cube 65"/>
          <p:cNvSpPr/>
          <p:nvPr/>
        </p:nvSpPr>
        <p:spPr>
          <a:xfrm>
            <a:off x="4745412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271431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Cube 67"/>
          <p:cNvSpPr/>
          <p:nvPr/>
        </p:nvSpPr>
        <p:spPr>
          <a:xfrm>
            <a:off x="5309810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4835829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70" name="Cube 69"/>
          <p:cNvSpPr/>
          <p:nvPr/>
        </p:nvSpPr>
        <p:spPr>
          <a:xfrm>
            <a:off x="5870078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5396097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Cube 71"/>
          <p:cNvSpPr/>
          <p:nvPr/>
        </p:nvSpPr>
        <p:spPr>
          <a:xfrm>
            <a:off x="6437722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5963741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73" y="1417637"/>
            <a:ext cx="3679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+mj-lt"/>
              </a:rPr>
              <a:t>3 layers </a:t>
            </a:r>
            <a:endParaRPr lang="en-US" sz="28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1 conv filter per layer (3x3)/(5x5)</a:t>
            </a:r>
          </a:p>
          <a:p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4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819508" y="386775"/>
            <a:ext cx="10762891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Design II </a:t>
            </a:r>
            <a:r>
              <a:rPr lang="en-US" sz="2800" dirty="0" smtClean="0">
                <a:latin typeface="+mj-lt"/>
              </a:rPr>
              <a:t>3x3 vs 5x5 / </a:t>
            </a:r>
            <a:r>
              <a:rPr lang="en-US" sz="2800" dirty="0">
                <a:latin typeface="+mj-lt"/>
              </a:rPr>
              <a:t>Effect of dropout tested 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84525"/>
              </p:ext>
            </p:extLst>
          </p:nvPr>
        </p:nvGraphicFramePr>
        <p:xfrm>
          <a:off x="105274" y="3575765"/>
          <a:ext cx="32696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0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01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[%]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w/o</a:t>
                      </a:r>
                      <a:r>
                        <a:rPr lang="en-US" baseline="0" dirty="0" smtClean="0"/>
                        <a:t>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5x5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85.73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Cube 117"/>
          <p:cNvSpPr/>
          <p:nvPr/>
        </p:nvSpPr>
        <p:spPr>
          <a:xfrm>
            <a:off x="4367546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3893565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0" name="Cube 119"/>
          <p:cNvSpPr/>
          <p:nvPr/>
        </p:nvSpPr>
        <p:spPr>
          <a:xfrm>
            <a:off x="4932035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430961" y="271954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3x3 conv,20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2" name="Cube 121"/>
          <p:cNvSpPr/>
          <p:nvPr/>
        </p:nvSpPr>
        <p:spPr>
          <a:xfrm>
            <a:off x="5496433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22452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126" name="Cube 125"/>
          <p:cNvSpPr/>
          <p:nvPr/>
        </p:nvSpPr>
        <p:spPr>
          <a:xfrm>
            <a:off x="6060831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586850" y="270549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8" name="Cube 127"/>
          <p:cNvSpPr/>
          <p:nvPr/>
        </p:nvSpPr>
        <p:spPr>
          <a:xfrm>
            <a:off x="6621099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6147118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30" name="Cube 129"/>
          <p:cNvSpPr/>
          <p:nvPr/>
        </p:nvSpPr>
        <p:spPr>
          <a:xfrm>
            <a:off x="7188743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6714762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2" name="Cube 61"/>
          <p:cNvSpPr/>
          <p:nvPr/>
        </p:nvSpPr>
        <p:spPr>
          <a:xfrm>
            <a:off x="3616525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3142544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Cube 63"/>
          <p:cNvSpPr/>
          <p:nvPr/>
        </p:nvSpPr>
        <p:spPr>
          <a:xfrm>
            <a:off x="4181014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3679940" y="4853953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6" name="Cube 65"/>
          <p:cNvSpPr/>
          <p:nvPr/>
        </p:nvSpPr>
        <p:spPr>
          <a:xfrm>
            <a:off x="4745412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271431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Cube 67"/>
          <p:cNvSpPr/>
          <p:nvPr/>
        </p:nvSpPr>
        <p:spPr>
          <a:xfrm>
            <a:off x="5309810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4835829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70" name="Cube 69"/>
          <p:cNvSpPr/>
          <p:nvPr/>
        </p:nvSpPr>
        <p:spPr>
          <a:xfrm>
            <a:off x="5870078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5396097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Cube 71"/>
          <p:cNvSpPr/>
          <p:nvPr/>
        </p:nvSpPr>
        <p:spPr>
          <a:xfrm>
            <a:off x="6437722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5963741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73" y="1417637"/>
            <a:ext cx="367931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+mj-lt"/>
              </a:rPr>
              <a:t>3 layers </a:t>
            </a:r>
            <a:endParaRPr lang="en-US" sz="28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conv filter per layer (3x3),1 conv filter per layer (5x5)</a:t>
            </a:r>
          </a:p>
          <a:p>
            <a:endParaRPr lang="en-US" sz="28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7745674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7271693" y="2709802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36" name="Cube 35"/>
          <p:cNvSpPr/>
          <p:nvPr/>
        </p:nvSpPr>
        <p:spPr>
          <a:xfrm>
            <a:off x="8300588" y="157693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826607" y="2736295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38" name="Cube 37"/>
          <p:cNvSpPr/>
          <p:nvPr/>
        </p:nvSpPr>
        <p:spPr>
          <a:xfrm>
            <a:off x="8872635" y="156448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8398654" y="272385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</p:spTree>
    <p:extLst>
      <p:ext uri="{BB962C8B-B14F-4D97-AF65-F5344CB8AC3E}">
        <p14:creationId xmlns:p14="http://schemas.microsoft.com/office/powerpoint/2010/main" val="20053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819508" y="395401"/>
            <a:ext cx="10762891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Design III </a:t>
            </a:r>
            <a:r>
              <a:rPr lang="en-US" sz="2800" dirty="0" smtClean="0">
                <a:latin typeface="+mj-lt"/>
              </a:rPr>
              <a:t>more higher level features at last 3x3 layer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22151"/>
              </p:ext>
            </p:extLst>
          </p:nvPr>
        </p:nvGraphicFramePr>
        <p:xfrm>
          <a:off x="105274" y="3575765"/>
          <a:ext cx="32696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08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w/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92.69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5x5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Cube 117"/>
          <p:cNvSpPr/>
          <p:nvPr/>
        </p:nvSpPr>
        <p:spPr>
          <a:xfrm>
            <a:off x="4367546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3893565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0" name="Cube 119"/>
          <p:cNvSpPr/>
          <p:nvPr/>
        </p:nvSpPr>
        <p:spPr>
          <a:xfrm>
            <a:off x="4932035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430961" y="271954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2" name="Cube 121"/>
          <p:cNvSpPr/>
          <p:nvPr/>
        </p:nvSpPr>
        <p:spPr>
          <a:xfrm>
            <a:off x="5496433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22452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126" name="Cube 125"/>
          <p:cNvSpPr/>
          <p:nvPr/>
        </p:nvSpPr>
        <p:spPr>
          <a:xfrm>
            <a:off x="6060831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586850" y="270549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8" name="Cube 127"/>
          <p:cNvSpPr/>
          <p:nvPr/>
        </p:nvSpPr>
        <p:spPr>
          <a:xfrm>
            <a:off x="6621099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6147118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30" name="Cube 129"/>
          <p:cNvSpPr/>
          <p:nvPr/>
        </p:nvSpPr>
        <p:spPr>
          <a:xfrm>
            <a:off x="7188743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6714762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2" name="Cube 61"/>
          <p:cNvSpPr/>
          <p:nvPr/>
        </p:nvSpPr>
        <p:spPr>
          <a:xfrm>
            <a:off x="3616525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3142544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Cube 63"/>
          <p:cNvSpPr/>
          <p:nvPr/>
        </p:nvSpPr>
        <p:spPr>
          <a:xfrm>
            <a:off x="4181014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3679940" y="4853953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6" name="Cube 65"/>
          <p:cNvSpPr/>
          <p:nvPr/>
        </p:nvSpPr>
        <p:spPr>
          <a:xfrm>
            <a:off x="4745412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271431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Cube 67"/>
          <p:cNvSpPr/>
          <p:nvPr/>
        </p:nvSpPr>
        <p:spPr>
          <a:xfrm>
            <a:off x="5309810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4835829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70" name="Cube 69"/>
          <p:cNvSpPr/>
          <p:nvPr/>
        </p:nvSpPr>
        <p:spPr>
          <a:xfrm>
            <a:off x="5870078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5396097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Cube 71"/>
          <p:cNvSpPr/>
          <p:nvPr/>
        </p:nvSpPr>
        <p:spPr>
          <a:xfrm>
            <a:off x="6437722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5963741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73" y="1417637"/>
            <a:ext cx="36793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Font typeface="+mj-lt"/>
              <a:buAutoNum type="arabicPeriod"/>
            </a:pPr>
            <a:r>
              <a:rPr lang="en-US" sz="2800" dirty="0">
                <a:latin typeface="+mj-lt"/>
              </a:rPr>
              <a:t>3 layers </a:t>
            </a:r>
            <a:endParaRPr lang="en-US" sz="2800" dirty="0" smtClean="0">
              <a:latin typeface="+mj-lt"/>
            </a:endParaRPr>
          </a:p>
          <a:p>
            <a:pPr marL="347472" indent="-347472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2 conv filter per layer (3x3).1 conv filter per layer (5x5)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7745674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7271693" y="2709802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36" name="Cube 35"/>
          <p:cNvSpPr/>
          <p:nvPr/>
        </p:nvSpPr>
        <p:spPr>
          <a:xfrm>
            <a:off x="8300588" y="157693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826607" y="2736295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38" name="Cube 37"/>
          <p:cNvSpPr/>
          <p:nvPr/>
        </p:nvSpPr>
        <p:spPr>
          <a:xfrm>
            <a:off x="8872635" y="156448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8398654" y="272385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41" name="Cube 40"/>
          <p:cNvSpPr/>
          <p:nvPr/>
        </p:nvSpPr>
        <p:spPr>
          <a:xfrm>
            <a:off x="9444682" y="157261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8970701" y="273198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</p:spTree>
    <p:extLst>
      <p:ext uri="{BB962C8B-B14F-4D97-AF65-F5344CB8AC3E}">
        <p14:creationId xmlns:p14="http://schemas.microsoft.com/office/powerpoint/2010/main" val="6389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828136" y="386779"/>
            <a:ext cx="10754264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Design IV </a:t>
            </a:r>
            <a:r>
              <a:rPr lang="en-US" sz="2800" dirty="0" smtClean="0">
                <a:latin typeface="+mj-lt"/>
              </a:rPr>
              <a:t>effect of increasing depth  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33859"/>
              </p:ext>
            </p:extLst>
          </p:nvPr>
        </p:nvGraphicFramePr>
        <p:xfrm>
          <a:off x="105274" y="3575765"/>
          <a:ext cx="32696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08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w/ dpout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89.28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5x5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Cube 117"/>
          <p:cNvSpPr/>
          <p:nvPr/>
        </p:nvSpPr>
        <p:spPr>
          <a:xfrm>
            <a:off x="4367546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3893565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932035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430961" y="271954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22" name="Cube 121"/>
          <p:cNvSpPr/>
          <p:nvPr/>
        </p:nvSpPr>
        <p:spPr>
          <a:xfrm>
            <a:off x="5496433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22452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126" name="Cube 125"/>
          <p:cNvSpPr/>
          <p:nvPr/>
        </p:nvSpPr>
        <p:spPr>
          <a:xfrm>
            <a:off x="6060831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586850" y="270549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128" name="Cube 127"/>
          <p:cNvSpPr/>
          <p:nvPr/>
        </p:nvSpPr>
        <p:spPr>
          <a:xfrm>
            <a:off x="6621099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6147118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130" name="Cube 129"/>
          <p:cNvSpPr/>
          <p:nvPr/>
        </p:nvSpPr>
        <p:spPr>
          <a:xfrm>
            <a:off x="7188743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6714762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2" name="Cube 61"/>
          <p:cNvSpPr/>
          <p:nvPr/>
        </p:nvSpPr>
        <p:spPr>
          <a:xfrm>
            <a:off x="3616525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3142544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Cube 63"/>
          <p:cNvSpPr/>
          <p:nvPr/>
        </p:nvSpPr>
        <p:spPr>
          <a:xfrm>
            <a:off x="4181014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3679940" y="4853953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6" name="Cube 65"/>
          <p:cNvSpPr/>
          <p:nvPr/>
        </p:nvSpPr>
        <p:spPr>
          <a:xfrm>
            <a:off x="4745412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271431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Cube 67"/>
          <p:cNvSpPr/>
          <p:nvPr/>
        </p:nvSpPr>
        <p:spPr>
          <a:xfrm>
            <a:off x="5309810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4835829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70" name="Cube 69"/>
          <p:cNvSpPr/>
          <p:nvPr/>
        </p:nvSpPr>
        <p:spPr>
          <a:xfrm>
            <a:off x="5870078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5396097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Cube 71"/>
          <p:cNvSpPr/>
          <p:nvPr/>
        </p:nvSpPr>
        <p:spPr>
          <a:xfrm>
            <a:off x="6437722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5963741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73" y="1417637"/>
            <a:ext cx="36793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4 </a:t>
            </a:r>
            <a:r>
              <a:rPr lang="en-US" sz="2800" dirty="0">
                <a:latin typeface="+mj-lt"/>
              </a:rPr>
              <a:t>layers </a:t>
            </a:r>
            <a:endParaRPr lang="en-US" sz="2800" dirty="0" smtClean="0">
              <a:latin typeface="+mj-lt"/>
            </a:endParaRPr>
          </a:p>
          <a:p>
            <a:pPr marL="320040" indent="-347472">
              <a:buFont typeface="+mj-lt"/>
              <a:buAutoNum type="arabicPeriod"/>
            </a:pPr>
            <a:r>
              <a:rPr lang="en-US" sz="28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conv filter per layer (3x3).1 conv filter per layer (5x5)</a:t>
            </a:r>
          </a:p>
          <a:p>
            <a:endParaRPr lang="en-US" sz="2800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7745674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7271693" y="2709802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36" name="Cube 35"/>
          <p:cNvSpPr/>
          <p:nvPr/>
        </p:nvSpPr>
        <p:spPr>
          <a:xfrm>
            <a:off x="8300588" y="157693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826607" y="2736295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40" name="Cube 39"/>
          <p:cNvSpPr/>
          <p:nvPr/>
        </p:nvSpPr>
        <p:spPr>
          <a:xfrm>
            <a:off x="8864986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8391005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44" name="Cube 43"/>
          <p:cNvSpPr/>
          <p:nvPr/>
        </p:nvSpPr>
        <p:spPr>
          <a:xfrm>
            <a:off x="9421917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8947936" y="2709802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46" name="Cube 45"/>
          <p:cNvSpPr/>
          <p:nvPr/>
        </p:nvSpPr>
        <p:spPr>
          <a:xfrm>
            <a:off x="9976831" y="157693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9502850" y="2736295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3x3 conv,20</a:t>
            </a:r>
          </a:p>
        </p:txBody>
      </p:sp>
      <p:sp>
        <p:nvSpPr>
          <p:cNvPr id="48" name="Cube 47"/>
          <p:cNvSpPr/>
          <p:nvPr/>
        </p:nvSpPr>
        <p:spPr>
          <a:xfrm>
            <a:off x="10540345" y="157693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10066364" y="273629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50" name="Cube 49"/>
          <p:cNvSpPr/>
          <p:nvPr/>
        </p:nvSpPr>
        <p:spPr>
          <a:xfrm>
            <a:off x="7005548" y="371565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6531567" y="487502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Cube 51"/>
          <p:cNvSpPr/>
          <p:nvPr/>
        </p:nvSpPr>
        <p:spPr>
          <a:xfrm>
            <a:off x="7573192" y="3711343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7099211" y="4870708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</p:spTree>
    <p:extLst>
      <p:ext uri="{BB962C8B-B14F-4D97-AF65-F5344CB8AC3E}">
        <p14:creationId xmlns:p14="http://schemas.microsoft.com/office/powerpoint/2010/main" val="34984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854014" y="386775"/>
            <a:ext cx="10728385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Effect of Augmentation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51683"/>
              </p:ext>
            </p:extLst>
          </p:nvPr>
        </p:nvGraphicFramePr>
        <p:xfrm>
          <a:off x="105274" y="3575765"/>
          <a:ext cx="32696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0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01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w/o</a:t>
                      </a:r>
                      <a:r>
                        <a:rPr lang="en-US" baseline="0" dirty="0" smtClean="0"/>
                        <a:t> AUG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w/ AUG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layers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88.38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4</a:t>
                      </a:r>
                      <a:r>
                        <a:rPr lang="en-US" b="0" baseline="0" dirty="0" smtClean="0"/>
                        <a:t> layers</a:t>
                      </a:r>
                      <a:endParaRPr lang="en-US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90.38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Cube 117"/>
          <p:cNvSpPr/>
          <p:nvPr/>
        </p:nvSpPr>
        <p:spPr>
          <a:xfrm>
            <a:off x="4367546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3893565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120" name="Cube 119"/>
          <p:cNvSpPr/>
          <p:nvPr/>
        </p:nvSpPr>
        <p:spPr>
          <a:xfrm>
            <a:off x="4932035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430961" y="2719540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122" name="Cube 121"/>
          <p:cNvSpPr/>
          <p:nvPr/>
        </p:nvSpPr>
        <p:spPr>
          <a:xfrm>
            <a:off x="5496433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22452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126" name="Cube 125"/>
          <p:cNvSpPr/>
          <p:nvPr/>
        </p:nvSpPr>
        <p:spPr>
          <a:xfrm>
            <a:off x="6060831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586850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128" name="Cube 127"/>
          <p:cNvSpPr/>
          <p:nvPr/>
        </p:nvSpPr>
        <p:spPr>
          <a:xfrm>
            <a:off x="6621099" y="1550437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6147118" y="2709802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5x5 conv,20</a:t>
            </a:r>
          </a:p>
        </p:txBody>
      </p:sp>
      <p:sp>
        <p:nvSpPr>
          <p:cNvPr id="130" name="Cube 129"/>
          <p:cNvSpPr/>
          <p:nvPr/>
        </p:nvSpPr>
        <p:spPr>
          <a:xfrm>
            <a:off x="7188743" y="1546125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6714762" y="2705490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2" name="Cube 61"/>
          <p:cNvSpPr/>
          <p:nvPr/>
        </p:nvSpPr>
        <p:spPr>
          <a:xfrm>
            <a:off x="3616525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3142544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Cube 63"/>
          <p:cNvSpPr/>
          <p:nvPr/>
        </p:nvSpPr>
        <p:spPr>
          <a:xfrm>
            <a:off x="4181014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3679940" y="4853953"/>
            <a:ext cx="1332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66" name="Cube 65"/>
          <p:cNvSpPr/>
          <p:nvPr/>
        </p:nvSpPr>
        <p:spPr>
          <a:xfrm>
            <a:off x="4745412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271431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Cube 67"/>
          <p:cNvSpPr/>
          <p:nvPr/>
        </p:nvSpPr>
        <p:spPr>
          <a:xfrm>
            <a:off x="5309810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4835829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2x2 </a:t>
            </a:r>
            <a:r>
              <a:rPr lang="en-US" dirty="0">
                <a:solidFill>
                  <a:srgbClr val="C00000"/>
                </a:solidFill>
              </a:rPr>
              <a:t>pool</a:t>
            </a:r>
          </a:p>
        </p:txBody>
      </p:sp>
      <p:sp>
        <p:nvSpPr>
          <p:cNvPr id="70" name="Cube 69"/>
          <p:cNvSpPr/>
          <p:nvPr/>
        </p:nvSpPr>
        <p:spPr>
          <a:xfrm>
            <a:off x="5870078" y="3684850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5396097" y="4844215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Cube 71"/>
          <p:cNvSpPr/>
          <p:nvPr/>
        </p:nvSpPr>
        <p:spPr>
          <a:xfrm>
            <a:off x="6437722" y="3680538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5963741" y="48399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73" y="1417637"/>
            <a:ext cx="36793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Font typeface="+mj-lt"/>
              <a:buAutoNum type="arabicPeriod"/>
            </a:pPr>
            <a:r>
              <a:rPr lang="en-US" sz="2800" dirty="0">
                <a:latin typeface="+mj-lt"/>
              </a:rPr>
              <a:t>3/4 layers </a:t>
            </a:r>
          </a:p>
          <a:p>
            <a:pPr marL="347472" indent="-347472">
              <a:buFont typeface="+mj-lt"/>
              <a:buAutoNum type="arabicPeriod"/>
            </a:pPr>
            <a:r>
              <a:rPr lang="en-US" sz="2800" dirty="0">
                <a:latin typeface="+mj-lt"/>
              </a:rPr>
              <a:t>1 conv filter per layer (5x5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6997808" y="3676226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6523827" y="4835591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5x5 conv,20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Cube 31"/>
          <p:cNvSpPr/>
          <p:nvPr/>
        </p:nvSpPr>
        <p:spPr>
          <a:xfrm>
            <a:off x="7565452" y="3671914"/>
            <a:ext cx="1128978" cy="2005925"/>
          </a:xfrm>
          <a:prstGeom prst="cube">
            <a:avLst>
              <a:gd name="adj" fmla="val 6754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7091471" y="4831279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2x2 pool</a:t>
            </a:r>
          </a:p>
        </p:txBody>
      </p:sp>
    </p:spTree>
    <p:extLst>
      <p:ext uri="{BB962C8B-B14F-4D97-AF65-F5344CB8AC3E}">
        <p14:creationId xmlns:p14="http://schemas.microsoft.com/office/powerpoint/2010/main" val="37103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Increasing </a:t>
            </a:r>
            <a:r>
              <a:rPr lang="en-US" dirty="0" smtClean="0"/>
              <a:t>Number Of Layers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Residual networks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8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Number Of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+mj-lt"/>
              </a:rPr>
              <a:t>Experiments showed that the number of layers (depth) </a:t>
            </a:r>
            <a:r>
              <a:rPr lang="en-US" dirty="0" smtClean="0">
                <a:latin typeface="+mj-lt"/>
              </a:rPr>
              <a:t>of a </a:t>
            </a:r>
            <a:r>
              <a:rPr lang="en-US" dirty="0">
                <a:latin typeface="+mj-lt"/>
              </a:rPr>
              <a:t>CNN is correlated to the performance in image </a:t>
            </a:r>
            <a:r>
              <a:rPr lang="en-US" dirty="0" smtClean="0">
                <a:latin typeface="+mj-lt"/>
              </a:rPr>
              <a:t>classification tasks</a:t>
            </a:r>
            <a:r>
              <a:rPr lang="en-US" dirty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on the contrary increasing the depth of the network shows an  </a:t>
            </a:r>
            <a:r>
              <a:rPr lang="en-US" dirty="0">
                <a:latin typeface="+mj-lt"/>
              </a:rPr>
              <a:t>unexpected </a:t>
            </a:r>
            <a:r>
              <a:rPr lang="en-US" dirty="0" smtClean="0">
                <a:latin typeface="+mj-lt"/>
              </a:rPr>
              <a:t>behavior</a:t>
            </a:r>
            <a:endParaRPr lang="ar-EG" dirty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04801"/>
            <a:ext cx="745911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Number Of </a:t>
            </a:r>
            <a:r>
              <a:rPr lang="en-US" dirty="0" smtClean="0"/>
              <a:t>Layers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Vanishing Gradients: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Training </a:t>
            </a:r>
            <a:r>
              <a:rPr lang="en-US" dirty="0">
                <a:latin typeface="+mj-lt"/>
              </a:rPr>
              <a:t>the parameters of early Layers of the Network using Back-Propagation become difficult as convergence takes a Long time due to the very small changes in updating weights that called vanishing of Gradients.</a:t>
            </a:r>
            <a:endParaRPr lang="ar-EG" dirty="0"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78</a:t>
            </a:fld>
            <a:endParaRPr lang="en-US"/>
          </a:p>
        </p:txBody>
      </p:sp>
      <p:pic>
        <p:nvPicPr>
          <p:cNvPr id="9" name="Picture 3" descr="https://lh4.googleusercontent.com/zppFCs2Q-SPcdHZ3zCTvUdL1WeWdKa-urRWemK2tR67wyg3uPXYc2NwrXJTXI_gPODD3OU04D1Yd4XUUT_fZ50AeXSzmti4QFQtCT2Znm7JsgazL7nKAWYVZdQqNK0XBOpd6wR-y5r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8"/>
          <a:stretch/>
        </p:blipFill>
        <p:spPr bwMode="auto">
          <a:xfrm>
            <a:off x="3825023" y="5225255"/>
            <a:ext cx="4972050" cy="7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5.googleusercontent.com/tKgqz9889gClvAm1VSpsqS5kQhFhgWdZjdnMIjc5-SKz2SF4pDq97aCM-y0XKbvxEHPIFykBpqhLe4qifrXZDmi3MNvAocVXdQjbOEgTlnx-wltORLrrpO5qLWEh9lXwzncPknItEO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35" y="4037713"/>
            <a:ext cx="59912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2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Instead </a:t>
            </a:r>
            <a:r>
              <a:rPr lang="en-US" dirty="0">
                <a:latin typeface="+mj-lt"/>
              </a:rPr>
              <a:t>of hopping stacked layers directly, we explicitly let these layers fit a residual mapping which will act as skipping layers or “shortcuts”.</a:t>
            </a:r>
            <a:endParaRPr lang="ar-EG" dirty="0"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6"/>
          <a:stretch/>
        </p:blipFill>
        <p:spPr>
          <a:xfrm>
            <a:off x="1398623" y="4458788"/>
            <a:ext cx="9174878" cy="1327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9" b="39041"/>
          <a:stretch/>
        </p:blipFill>
        <p:spPr>
          <a:xfrm>
            <a:off x="1398624" y="3218590"/>
            <a:ext cx="9174879" cy="10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Handcrafted Features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657227"/>
              </p:ext>
            </p:extLst>
          </p:nvPr>
        </p:nvGraphicFramePr>
        <p:xfrm>
          <a:off x="1770185" y="2711825"/>
          <a:ext cx="267188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885">
                  <a:extLst>
                    <a:ext uri="{9D8B030D-6E8A-4147-A177-3AD203B41FA5}">
                      <a16:colId xmlns="" xmlns:a16="http://schemas.microsoft.com/office/drawing/2014/main" val="136844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Color</a:t>
                      </a:r>
                      <a:r>
                        <a:rPr lang="en-US" b="1" baseline="0" dirty="0" smtClean="0">
                          <a:latin typeface="+mn-lt"/>
                        </a:rPr>
                        <a:t> Features</a:t>
                      </a:r>
                      <a:endParaRPr 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519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Color Histogram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0489896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61629"/>
              </p:ext>
            </p:extLst>
          </p:nvPr>
        </p:nvGraphicFramePr>
        <p:xfrm>
          <a:off x="4442070" y="2711825"/>
          <a:ext cx="267188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885">
                  <a:extLst>
                    <a:ext uri="{9D8B030D-6E8A-4147-A177-3AD203B41FA5}">
                      <a16:colId xmlns="" xmlns:a16="http://schemas.microsoft.com/office/drawing/2014/main" val="712470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Texture Features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20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Gabor Filter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547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Tamura’s Features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372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Local</a:t>
                      </a:r>
                      <a:r>
                        <a:rPr lang="en-US" baseline="0" dirty="0" smtClean="0">
                          <a:latin typeface="+mj-lt"/>
                        </a:rPr>
                        <a:t> Binary Pattern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1844189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438105"/>
              </p:ext>
            </p:extLst>
          </p:nvPr>
        </p:nvGraphicFramePr>
        <p:xfrm>
          <a:off x="7113955" y="2711825"/>
          <a:ext cx="312029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0292">
                  <a:extLst>
                    <a:ext uri="{9D8B030D-6E8A-4147-A177-3AD203B41FA5}">
                      <a16:colId xmlns="" xmlns:a16="http://schemas.microsoft.com/office/drawing/2014/main" val="775018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Shape</a:t>
                      </a:r>
                      <a:r>
                        <a:rPr lang="en-US" b="1" baseline="0" dirty="0" smtClean="0"/>
                        <a:t> Features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806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SIFT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4941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Histogram Oriented Gradients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652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Fourier Mellin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2728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8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80</a:t>
            </a:fld>
            <a:endParaRPr lang="en-US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78" y="1976225"/>
            <a:ext cx="2257425" cy="263842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42" y="1757149"/>
            <a:ext cx="5667375" cy="3076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9995" y="5177186"/>
            <a:ext cx="169618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/>
              <a:t>Plaint </a:t>
            </a:r>
            <a:r>
              <a:rPr lang="en-US" sz="2400" dirty="0" smtClean="0"/>
              <a:t>net</a:t>
            </a:r>
            <a:endParaRPr lang="ar-EG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31159" y="5177186"/>
            <a:ext cx="18227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Residual net</a:t>
            </a:r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22667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81</a:t>
            </a:fld>
            <a:endParaRPr lang="en-US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78" y="1976225"/>
            <a:ext cx="2257425" cy="263842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42" y="1757149"/>
            <a:ext cx="5667375" cy="3076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9995" y="5177186"/>
            <a:ext cx="169618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/>
              <a:t>Plaint </a:t>
            </a:r>
            <a:r>
              <a:rPr lang="en-US" sz="2400" dirty="0" smtClean="0"/>
              <a:t>net</a:t>
            </a:r>
            <a:endParaRPr lang="ar-EG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31159" y="5177186"/>
            <a:ext cx="18227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Residual net</a:t>
            </a:r>
            <a:endParaRPr lang="ar-EG" sz="2400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78319" r="5283" b="10542"/>
          <a:stretch/>
        </p:blipFill>
        <p:spPr>
          <a:xfrm>
            <a:off x="4586803" y="4027115"/>
            <a:ext cx="3040081" cy="432572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3" t="31006" r="25489" b="48419"/>
          <a:stretch/>
        </p:blipFill>
        <p:spPr>
          <a:xfrm>
            <a:off x="9684692" y="2895941"/>
            <a:ext cx="1251752" cy="798990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31366" r="84071" b="48226"/>
          <a:stretch/>
        </p:blipFill>
        <p:spPr>
          <a:xfrm>
            <a:off x="5650478" y="2699657"/>
            <a:ext cx="91273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82</a:t>
            </a:fld>
            <a:endParaRPr lang="en-US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78" y="1976225"/>
            <a:ext cx="2257425" cy="263842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42" y="1757149"/>
            <a:ext cx="5667375" cy="3076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9995" y="5177186"/>
            <a:ext cx="169618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/>
              <a:t>Plaint </a:t>
            </a:r>
            <a:r>
              <a:rPr lang="en-US" sz="2400" dirty="0" smtClean="0"/>
              <a:t>net</a:t>
            </a:r>
            <a:endParaRPr lang="ar-EG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31159" y="5177186"/>
            <a:ext cx="18227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Residual net</a:t>
            </a:r>
            <a:endParaRPr lang="ar-EG" sz="2400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7" t="27959" r="24974" b="47199"/>
          <a:stretch/>
        </p:blipFill>
        <p:spPr>
          <a:xfrm>
            <a:off x="9613772" y="2873070"/>
            <a:ext cx="1062445" cy="844731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7" t="80460" r="1719" b="5798"/>
          <a:stretch/>
        </p:blipFill>
        <p:spPr>
          <a:xfrm>
            <a:off x="4685211" y="3992393"/>
            <a:ext cx="2969624" cy="467294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31366" r="84071" b="48226"/>
          <a:stretch/>
        </p:blipFill>
        <p:spPr>
          <a:xfrm>
            <a:off x="5650478" y="2699657"/>
            <a:ext cx="91273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+mj-lt"/>
                  </a:rPr>
                  <a:t>Very smooth forward propagation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ar-EG" dirty="0">
                  <a:latin typeface="+mj-lt"/>
                </a:endParaRPr>
              </a:p>
              <a:p>
                <a:pPr marL="514350" indent="-514350" algn="just">
                  <a:buFont typeface="+mj-lt"/>
                  <a:buAutoNum type="arabicPeriod"/>
                </a:pPr>
                <a:endParaRPr lang="en-US" dirty="0" smtClean="0">
                  <a:latin typeface="+mj-lt"/>
                </a:endParaRPr>
              </a:p>
              <a:p>
                <a:pPr marL="514350" indent="-514350" algn="just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+mj-lt"/>
                  </a:rPr>
                  <a:t>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 propagates forward directly to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 Through residual units shortcuts.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72392"/>
            <a:ext cx="2752591" cy="1099860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/>
          <a:stretch/>
        </p:blipFill>
        <p:spPr>
          <a:xfrm>
            <a:off x="9226814" y="1500058"/>
            <a:ext cx="2530044" cy="485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+mj-lt"/>
                  </a:rPr>
                  <a:t>To perform back-propagation using error function (E)    to update </a:t>
                </a:r>
                <a:r>
                  <a:rPr lang="en-US" dirty="0">
                    <a:latin typeface="+mj-lt"/>
                  </a:rPr>
                  <a:t>the </a:t>
                </a:r>
                <a:r>
                  <a:rPr lang="en-US" dirty="0" smtClean="0">
                    <a:latin typeface="+mj-lt"/>
                  </a:rPr>
                  <a:t>L</a:t>
                </a:r>
                <a:r>
                  <a:rPr lang="en-US" sz="2000" dirty="0" smtClean="0">
                    <a:latin typeface="+mj-lt"/>
                  </a:rPr>
                  <a:t>th</a:t>
                </a:r>
                <a:r>
                  <a:rPr lang="en-US" dirty="0" smtClean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layer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 by </a:t>
                </a:r>
                <a:r>
                  <a:rPr lang="en-US" dirty="0" smtClean="0">
                    <a:latin typeface="+mj-lt"/>
                  </a:rPr>
                  <a:t>calculating the </a:t>
                </a:r>
                <a:r>
                  <a:rPr lang="en-US" dirty="0">
                    <a:latin typeface="+mj-lt"/>
                  </a:rPr>
                  <a:t>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+mj-lt"/>
                  </a:rPr>
                  <a:t> 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ar-EG" dirty="0">
                  <a:latin typeface="+mj-lt"/>
                </a:endParaRPr>
              </a:p>
              <a:p>
                <a:pPr marL="514350" indent="-514350" algn="just">
                  <a:buFont typeface="+mj-lt"/>
                  <a:buAutoNum type="arabicPeriod"/>
                </a:pPr>
                <a:endParaRPr lang="en-US" dirty="0" smtClean="0">
                  <a:latin typeface="+mj-lt"/>
                </a:endParaRPr>
              </a:p>
              <a:p>
                <a:pPr marL="514350" indent="-514350" algn="just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40" y="1485107"/>
            <a:ext cx="2533246" cy="48712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57" y="2898788"/>
            <a:ext cx="2072425" cy="926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50" y="3783373"/>
            <a:ext cx="2791837" cy="1115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10" y="4953809"/>
            <a:ext cx="3777827" cy="11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smtClean="0"/>
                  <a:t>Hence: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 smtClean="0"/>
                  <a:t>Any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is directly back-propagate to any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EG" dirty="0"/>
              </a:p>
              <a:p>
                <a:pPr marL="0" indent="0" algn="just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40" y="1485107"/>
            <a:ext cx="2533246" cy="487124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359651" y="2136973"/>
            <a:ext cx="5118213" cy="1584100"/>
            <a:chOff x="4605337" y="2459866"/>
            <a:chExt cx="5836463" cy="17517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84"/>
            <a:stretch/>
          </p:blipFill>
          <p:spPr>
            <a:xfrm>
              <a:off x="4605337" y="2762250"/>
              <a:ext cx="1228793" cy="13335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9"/>
            <a:stretch/>
          </p:blipFill>
          <p:spPr>
            <a:xfrm>
              <a:off x="5834129" y="2459866"/>
              <a:ext cx="4607671" cy="1751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6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ea typeface="Roboto" panose="020B0604020202020204" charset="0"/>
              </a:rPr>
              <a:t>Network design </a:t>
            </a:r>
            <a:endParaRPr lang="en-US" sz="8000" dirty="0">
              <a:solidFill>
                <a:srgbClr val="000000"/>
              </a:solidFill>
              <a:ea typeface="Robo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86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2941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879894" y="412653"/>
            <a:ext cx="10719758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+mj-lt"/>
              </a:rPr>
              <a:t>Design I </a:t>
            </a:r>
            <a:r>
              <a:rPr lang="en-US" sz="2800" dirty="0" smtClean="0">
                <a:latin typeface="+mj-lt"/>
              </a:rPr>
              <a:t>Effect of resnet conception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5595"/>
              </p:ext>
            </p:extLst>
          </p:nvPr>
        </p:nvGraphicFramePr>
        <p:xfrm>
          <a:off x="105273" y="3575765"/>
          <a:ext cx="262519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8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3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Network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 [%]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w/</a:t>
                      </a:r>
                      <a:r>
                        <a:rPr lang="en-US" baseline="0" dirty="0" smtClean="0"/>
                        <a:t> pool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88.9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w/o pool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5273" y="1417637"/>
            <a:ext cx="3679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+mj-lt"/>
              </a:rPr>
              <a:t>3 layers </a:t>
            </a:r>
            <a:endParaRPr lang="en-US" sz="28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1 conv filter per layer (3x3)/(5x5)</a:t>
            </a:r>
          </a:p>
          <a:p>
            <a:endParaRPr lang="en-US" sz="2800" dirty="0">
              <a:latin typeface="+mj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45412" y="1746993"/>
            <a:ext cx="5843518" cy="2140000"/>
            <a:chOff x="2046517" y="2011957"/>
            <a:chExt cx="5843518" cy="2140000"/>
          </a:xfrm>
        </p:grpSpPr>
        <p:grpSp>
          <p:nvGrpSpPr>
            <p:cNvPr id="31" name="Group 30"/>
            <p:cNvGrpSpPr/>
            <p:nvPr/>
          </p:nvGrpSpPr>
          <p:grpSpPr>
            <a:xfrm>
              <a:off x="2046517" y="2017130"/>
              <a:ext cx="1128978" cy="2064292"/>
              <a:chOff x="7157356" y="4338594"/>
              <a:chExt cx="1128978" cy="2064292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16200000">
                <a:off x="6675818" y="5552015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538142" y="2016354"/>
              <a:ext cx="1128978" cy="2091204"/>
              <a:chOff x="4540626" y="2889911"/>
              <a:chExt cx="1128978" cy="2091204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4540626" y="2889911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4062946" y="413024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2x2 pool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048754" y="2038170"/>
              <a:ext cx="1135163" cy="2075798"/>
              <a:chOff x="7151171" y="4338594"/>
              <a:chExt cx="1135163" cy="2075798"/>
            </a:xfrm>
          </p:grpSpPr>
          <p:sp>
            <p:nvSpPr>
              <p:cNvPr id="57" name="Cube 56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 rot="16200000">
                <a:off x="6669631" y="5563521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563712" y="2033636"/>
              <a:ext cx="1136247" cy="2067689"/>
              <a:chOff x="7150087" y="4338594"/>
              <a:chExt cx="1136247" cy="2067689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6668547" y="5555412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077822" y="2044191"/>
              <a:ext cx="1128978" cy="2107766"/>
              <a:chOff x="5385173" y="4338594"/>
              <a:chExt cx="1128978" cy="2107766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5385173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4912823" y="5595489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Res Unit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36" name="Elbow Connector 35"/>
            <p:cNvCxnSpPr>
              <a:stCxn id="57" idx="0"/>
              <a:endCxn id="53" idx="0"/>
            </p:cNvCxnSpPr>
            <p:nvPr/>
          </p:nvCxnSpPr>
          <p:spPr>
            <a:xfrm rot="16200000" flipH="1">
              <a:off x="4509125" y="1529739"/>
              <a:ext cx="6021" cy="1022883"/>
            </a:xfrm>
            <a:prstGeom prst="bentConnector3">
              <a:avLst>
                <a:gd name="adj1" fmla="val -37967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4642311" y="2033693"/>
              <a:ext cx="1128978" cy="2091204"/>
              <a:chOff x="4540626" y="2889911"/>
              <a:chExt cx="1128978" cy="2091204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4540626" y="2889911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4062946" y="413024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2x2 pool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156911" y="2016491"/>
              <a:ext cx="1138086" cy="2068971"/>
              <a:chOff x="7148248" y="4338594"/>
              <a:chExt cx="1138086" cy="2068971"/>
            </a:xfrm>
          </p:grpSpPr>
          <p:sp>
            <p:nvSpPr>
              <p:cNvPr id="49" name="Cube 48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6200000">
                <a:off x="6666708" y="555669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682061" y="2011957"/>
              <a:ext cx="1128978" cy="2078581"/>
              <a:chOff x="7157356" y="4338594"/>
              <a:chExt cx="1128978" cy="2078581"/>
            </a:xfrm>
          </p:grpSpPr>
          <p:sp>
            <p:nvSpPr>
              <p:cNvPr id="47" name="Cube 46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6200000">
                <a:off x="6675817" y="556630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208961" y="2016354"/>
              <a:ext cx="1128978" cy="2107766"/>
              <a:chOff x="5385173" y="4338594"/>
              <a:chExt cx="1128978" cy="2107766"/>
            </a:xfrm>
          </p:grpSpPr>
          <p:sp>
            <p:nvSpPr>
              <p:cNvPr id="45" name="Cube 44"/>
              <p:cNvSpPr/>
              <p:nvPr/>
            </p:nvSpPr>
            <p:spPr>
              <a:xfrm>
                <a:off x="5385173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4912823" y="5595489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Res Unit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41" name="Elbow Connector 40"/>
            <p:cNvCxnSpPr/>
            <p:nvPr/>
          </p:nvCxnSpPr>
          <p:spPr>
            <a:xfrm rot="16200000" flipH="1">
              <a:off x="6610952" y="1507923"/>
              <a:ext cx="6021" cy="1022883"/>
            </a:xfrm>
            <a:prstGeom prst="bentConnector3">
              <a:avLst>
                <a:gd name="adj1" fmla="val -37967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761057" y="2022764"/>
              <a:ext cx="1128978" cy="2091204"/>
              <a:chOff x="4540626" y="2889911"/>
              <a:chExt cx="1128978" cy="2091204"/>
            </a:xfrm>
          </p:grpSpPr>
          <p:sp>
            <p:nvSpPr>
              <p:cNvPr id="43" name="Cube 42"/>
              <p:cNvSpPr/>
              <p:nvPr/>
            </p:nvSpPr>
            <p:spPr>
              <a:xfrm>
                <a:off x="4540626" y="2889911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4062946" y="413024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2x2 pool</a:t>
                </a: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3961053" y="4148866"/>
            <a:ext cx="5843518" cy="2140000"/>
            <a:chOff x="1270455" y="4655494"/>
            <a:chExt cx="5843518" cy="2140000"/>
          </a:xfrm>
        </p:grpSpPr>
        <p:grpSp>
          <p:nvGrpSpPr>
            <p:cNvPr id="78" name="Group 77"/>
            <p:cNvGrpSpPr/>
            <p:nvPr/>
          </p:nvGrpSpPr>
          <p:grpSpPr>
            <a:xfrm>
              <a:off x="1270455" y="4660667"/>
              <a:ext cx="1128978" cy="2070375"/>
              <a:chOff x="7157356" y="4338594"/>
              <a:chExt cx="1128978" cy="2070375"/>
            </a:xfrm>
          </p:grpSpPr>
          <p:sp>
            <p:nvSpPr>
              <p:cNvPr id="106" name="Cube 105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16200000">
                <a:off x="6675817" y="5558098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2278877" y="4681707"/>
              <a:ext cx="1128978" cy="2079950"/>
              <a:chOff x="7157356" y="4338594"/>
              <a:chExt cx="1128978" cy="2079950"/>
            </a:xfrm>
          </p:grpSpPr>
          <p:sp>
            <p:nvSpPr>
              <p:cNvPr id="104" name="Cube 103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16200000">
                <a:off x="6677114" y="5567673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794919" y="4677173"/>
              <a:ext cx="1128978" cy="2090483"/>
              <a:chOff x="7157356" y="4338594"/>
              <a:chExt cx="1128978" cy="2090483"/>
            </a:xfrm>
          </p:grpSpPr>
          <p:sp>
            <p:nvSpPr>
              <p:cNvPr id="102" name="Cube 101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rot="16200000">
                <a:off x="6676893" y="5578206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301760" y="4687728"/>
              <a:ext cx="1128978" cy="2107766"/>
              <a:chOff x="5385173" y="4338594"/>
              <a:chExt cx="1128978" cy="210776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385173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 rot="16200000">
                <a:off x="4912823" y="5595489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Res Unit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82" name="Elbow Connector 81"/>
            <p:cNvCxnSpPr>
              <a:stCxn id="104" idx="0"/>
              <a:endCxn id="100" idx="0"/>
            </p:cNvCxnSpPr>
            <p:nvPr/>
          </p:nvCxnSpPr>
          <p:spPr>
            <a:xfrm rot="16200000" flipH="1">
              <a:off x="3733063" y="4173276"/>
              <a:ext cx="6021" cy="1022883"/>
            </a:xfrm>
            <a:prstGeom prst="bentConnector3">
              <a:avLst>
                <a:gd name="adj1" fmla="val -37967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3866249" y="4677230"/>
              <a:ext cx="1128978" cy="2091204"/>
              <a:chOff x="4540626" y="2889911"/>
              <a:chExt cx="1128978" cy="2091204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4540626" y="2889911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 rot="16200000">
                <a:off x="4062946" y="413024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2x2 pool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389957" y="4660028"/>
              <a:ext cx="1128978" cy="2071015"/>
              <a:chOff x="7157356" y="4338594"/>
              <a:chExt cx="1128978" cy="2071015"/>
            </a:xfrm>
          </p:grpSpPr>
          <p:sp>
            <p:nvSpPr>
              <p:cNvPr id="96" name="Cube 95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16200000">
                <a:off x="6682867" y="5558738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905999" y="4655494"/>
              <a:ext cx="1128978" cy="2080452"/>
              <a:chOff x="7157356" y="4338594"/>
              <a:chExt cx="1128978" cy="2080452"/>
            </a:xfrm>
          </p:grpSpPr>
          <p:sp>
            <p:nvSpPr>
              <p:cNvPr id="94" name="Cube 93"/>
              <p:cNvSpPr/>
              <p:nvPr/>
            </p:nvSpPr>
            <p:spPr>
              <a:xfrm>
                <a:off x="7157356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16200000">
                <a:off x="6675818" y="5568175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3x3 conv,20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432899" y="4659891"/>
              <a:ext cx="1128978" cy="2107766"/>
              <a:chOff x="5385173" y="4338594"/>
              <a:chExt cx="1128978" cy="2107766"/>
            </a:xfrm>
          </p:grpSpPr>
          <p:sp>
            <p:nvSpPr>
              <p:cNvPr id="92" name="Cube 91"/>
              <p:cNvSpPr/>
              <p:nvPr/>
            </p:nvSpPr>
            <p:spPr>
              <a:xfrm>
                <a:off x="5385173" y="4338594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rot="16200000">
                <a:off x="4912823" y="5595489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Res Unit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87" name="Elbow Connector 86"/>
            <p:cNvCxnSpPr/>
            <p:nvPr/>
          </p:nvCxnSpPr>
          <p:spPr>
            <a:xfrm rot="16200000" flipH="1">
              <a:off x="5834890" y="4151460"/>
              <a:ext cx="6021" cy="1022883"/>
            </a:xfrm>
            <a:prstGeom prst="bentConnector3">
              <a:avLst>
                <a:gd name="adj1" fmla="val -37967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5984995" y="4666301"/>
              <a:ext cx="1128978" cy="2091204"/>
              <a:chOff x="4540626" y="2889911"/>
              <a:chExt cx="1128978" cy="2091204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4540626" y="2889911"/>
                <a:ext cx="1128978" cy="2005925"/>
              </a:xfrm>
              <a:prstGeom prst="cube">
                <a:avLst>
                  <a:gd name="adj" fmla="val 6754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4062946" y="4130244"/>
                <a:ext cx="133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2x2 pool</a:t>
                </a:r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>
              <a:off x="1834944" y="5748746"/>
              <a:ext cx="4439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7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Accuracy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Compared With Handcrafted Feature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63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Accuracy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65724"/>
              </p:ext>
            </p:extLst>
          </p:nvPr>
        </p:nvGraphicFramePr>
        <p:xfrm>
          <a:off x="2196494" y="1548287"/>
          <a:ext cx="7799011" cy="423745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200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985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effectLst/>
                          <a:latin typeface="+mj-lt"/>
                        </a:rPr>
                        <a:t>Feature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 smtClean="0">
                          <a:effectLst/>
                          <a:latin typeface="+mj-lt"/>
                        </a:rPr>
                        <a:t>Accuracy [%]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Fourier Mellin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46.9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Gabor histogram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>
                          <a:effectLst/>
                          <a:latin typeface="+mj-lt"/>
                        </a:rPr>
                        <a:t>75.6</a:t>
                      </a:r>
                      <a:endParaRPr lang="en-US" sz="2400" spc="-5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262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Tamura histogram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>
                          <a:effectLst/>
                          <a:latin typeface="+mj-lt"/>
                        </a:rPr>
                        <a:t>80.7</a:t>
                      </a:r>
                      <a:endParaRPr lang="en-US" sz="2400" spc="-5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Color histogram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82.1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Local features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87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3 layers,</a:t>
                      </a:r>
                      <a:r>
                        <a:rPr lang="en-US" sz="2400" spc="-5" baseline="0" dirty="0" smtClean="0">
                          <a:effectLst/>
                          <a:latin typeface="+mj-lt"/>
                        </a:rPr>
                        <a:t>1 (3x3)filter, w/o dpout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>
                          <a:effectLst/>
                          <a:latin typeface="+mj-lt"/>
                        </a:rPr>
                        <a:t>43.1</a:t>
                      </a:r>
                      <a:endParaRPr lang="en-US" sz="2400" spc="-5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 layers,</a:t>
                      </a:r>
                      <a:r>
                        <a:rPr lang="en-US" sz="2400" kern="1200" spc="-5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 (3x3)filter, w/dpout</a:t>
                      </a:r>
                      <a:endParaRPr lang="en-US" sz="2400" kern="12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92.03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 layers,</a:t>
                      </a:r>
                      <a:r>
                        <a:rPr lang="en-US" sz="2400" kern="1200" spc="-5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2/3 (3x3)filter ,w/dpout</a:t>
                      </a:r>
                      <a:endParaRPr lang="en-US" sz="2400" kern="12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92.69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 layers,</a:t>
                      </a:r>
                      <a:r>
                        <a:rPr lang="en-US" sz="2400" kern="1200" spc="-5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 (3x3)filter, w/dpout</a:t>
                      </a:r>
                      <a:endParaRPr lang="en-US" sz="2400" kern="12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89.28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 layers,</a:t>
                      </a:r>
                      <a:r>
                        <a:rPr lang="en-US" sz="2400" kern="1200" spc="-5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 (5x5)filter, w/AUG</a:t>
                      </a:r>
                      <a:endParaRPr lang="en-US" sz="2400" kern="12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88.38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 layers,</a:t>
                      </a:r>
                      <a:r>
                        <a:rPr lang="en-US" sz="2400" kern="1200" spc="-5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 (5x5)filter, w/AUG</a:t>
                      </a:r>
                      <a:endParaRPr lang="en-US" sz="2400" kern="12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89.15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4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Handcrafted Features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672483"/>
              </p:ext>
            </p:extLst>
          </p:nvPr>
        </p:nvGraphicFramePr>
        <p:xfrm>
          <a:off x="2196494" y="1872137"/>
          <a:ext cx="7799011" cy="215262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200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985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effectLst/>
                          <a:latin typeface="+mn-lt"/>
                        </a:rPr>
                        <a:t>Feature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 smtClean="0">
                          <a:effectLst/>
                          <a:latin typeface="+mn-lt"/>
                        </a:rPr>
                        <a:t>Accuracy [%]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Fourier Mellin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46.9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Gabor </a:t>
                      </a:r>
                      <a:r>
                        <a:rPr lang="en-US" sz="2400" spc="-5" dirty="0" smtClean="0">
                          <a:effectLst/>
                          <a:latin typeface="+mj-lt"/>
                        </a:rPr>
                        <a:t>filter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>
                          <a:effectLst/>
                          <a:latin typeface="+mj-lt"/>
                        </a:rPr>
                        <a:t>75.6</a:t>
                      </a:r>
                      <a:endParaRPr lang="en-US" sz="2400" spc="-5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262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Tamura </a:t>
                      </a:r>
                      <a:r>
                        <a:rPr lang="en-US" sz="2400" spc="-5" dirty="0" smtClean="0">
                          <a:effectLst/>
                          <a:latin typeface="+mj-lt"/>
                        </a:rPr>
                        <a:t>features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>
                          <a:effectLst/>
                          <a:latin typeface="+mj-lt"/>
                        </a:rPr>
                        <a:t>80.7</a:t>
                      </a:r>
                      <a:endParaRPr lang="en-US" sz="2400" spc="-5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Color histogram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82.1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>
                          <a:effectLst/>
                          <a:latin typeface="+mj-lt"/>
                        </a:rPr>
                        <a:t>Local features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87</a:t>
                      </a:r>
                      <a:endParaRPr lang="en-US" sz="2400" b="1" spc="-5" dirty="0">
                        <a:solidFill>
                          <a:srgbClr val="FF0000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3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</a:t>
            </a:r>
            <a:r>
              <a:rPr lang="en-US" dirty="0" smtClean="0"/>
              <a:t>to </a:t>
            </a:r>
            <a:r>
              <a:rPr lang="en-US" dirty="0"/>
              <a:t>End </a:t>
            </a:r>
            <a:r>
              <a:rPr lang="en-US" dirty="0" smtClean="0"/>
              <a:t>CBIR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41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CBIR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91</a:t>
            </a:fld>
            <a:endParaRPr lang="en-US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4" b="46601"/>
          <a:stretch/>
        </p:blipFill>
        <p:spPr>
          <a:xfrm>
            <a:off x="2917235" y="1690688"/>
            <a:ext cx="6357529" cy="3985340"/>
          </a:xfrm>
        </p:spPr>
      </p:pic>
    </p:spTree>
    <p:extLst>
      <p:ext uri="{BB962C8B-B14F-4D97-AF65-F5344CB8AC3E}">
        <p14:creationId xmlns:p14="http://schemas.microsoft.com/office/powerpoint/2010/main" val="35590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Precision-Recall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92</a:t>
            </a:fld>
            <a:endParaRPr lang="en-US"/>
          </a:p>
        </p:txBody>
      </p:sp>
      <p:pic>
        <p:nvPicPr>
          <p:cNvPr id="7" name="Shape 377" descr="Precisionrecall.svg.png"/>
          <p:cNvPicPr preferRelativeResize="0"/>
          <p:nvPr/>
        </p:nvPicPr>
        <p:blipFill rotWithShape="1">
          <a:blip r:embed="rId2">
            <a:alphaModFix/>
          </a:blip>
          <a:srcRect b="31181"/>
          <a:stretch/>
        </p:blipFill>
        <p:spPr>
          <a:xfrm>
            <a:off x="1138989" y="1479884"/>
            <a:ext cx="3685674" cy="537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78" descr="Precisionrecall.svg.png"/>
          <p:cNvPicPr preferRelativeResize="0"/>
          <p:nvPr/>
        </p:nvPicPr>
        <p:blipFill rotWithShape="1">
          <a:blip r:embed="rId2">
            <a:alphaModFix/>
          </a:blip>
          <a:srcRect t="66853"/>
          <a:stretch/>
        </p:blipFill>
        <p:spPr>
          <a:xfrm>
            <a:off x="5741212" y="1870075"/>
            <a:ext cx="5612587" cy="4306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3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478346"/>
            <a:ext cx="5883442" cy="2537710"/>
            <a:chOff x="0" y="4484"/>
            <a:chExt cx="6315075" cy="33768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84"/>
              <a:ext cx="6049560" cy="33768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352925" y="2192697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Chest 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083733" y="1460976"/>
            <a:ext cx="6108268" cy="2555079"/>
            <a:chOff x="6106793" y="4484"/>
            <a:chExt cx="6085207" cy="33768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793" y="4484"/>
              <a:ext cx="6085207" cy="337689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436757" y="2192697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cranium 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" y="4016055"/>
            <a:ext cx="5907151" cy="2705420"/>
            <a:chOff x="0" y="3385722"/>
            <a:chExt cx="6315075" cy="34722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5722"/>
              <a:ext cx="6106792" cy="34722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52925" y="4012560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Limb  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83732" y="4016055"/>
            <a:ext cx="6108268" cy="2841945"/>
            <a:chOff x="6165431" y="3381375"/>
            <a:chExt cx="6027976" cy="34300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431" y="3381375"/>
              <a:ext cx="6027976" cy="34300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564160" y="401605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Spine   </a:t>
              </a:r>
              <a:endParaRPr lang="en-US" dirty="0"/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Precision-Recall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8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Precision-Recall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Averaged P/R of  15 retrieved images.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61745"/>
              </p:ext>
            </p:extLst>
          </p:nvPr>
        </p:nvGraphicFramePr>
        <p:xfrm>
          <a:off x="2196494" y="2629152"/>
          <a:ext cx="7799012" cy="20848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8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76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576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 smtClean="0">
                          <a:effectLst/>
                          <a:latin typeface="+mj-lt"/>
                        </a:rPr>
                        <a:t>Class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 smtClean="0">
                          <a:effectLst/>
                          <a:latin typeface="+mj-lt"/>
                        </a:rPr>
                        <a:t>precision[%]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FreeSans"/>
                        </a:rPr>
                        <a:t>Recall[%]</a:t>
                      </a:r>
                      <a:endParaRPr lang="en-US" sz="2400" b="1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Chest 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1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FreeSans"/>
                        </a:rPr>
                        <a:t>0.0030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Cranium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1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FreeSans"/>
                        </a:rPr>
                        <a:t>0.0107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262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Upper/lower extremity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0.97332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FreeSans"/>
                        </a:rPr>
                        <a:t>0.00282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240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effectLst/>
                          <a:latin typeface="+mj-lt"/>
                        </a:rPr>
                        <a:t>Spine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0.89332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pc="-5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FreeSans"/>
                        </a:rPr>
                        <a:t>0.00794</a:t>
                      </a:r>
                      <a:endParaRPr lang="en-US" sz="2400" spc="-5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55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Tools &amp;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rPr>
              <a:pPr/>
              <a:t>95</a:t>
            </a:fld>
            <a:endParaRPr lang="en" dirty="0">
              <a:solidFill>
                <a:schemeClr val="bg2">
                  <a:lumMod val="50000"/>
                </a:schemeClr>
              </a:solidFill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565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environments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691166" y="3616793"/>
            <a:ext cx="3163019" cy="3136046"/>
            <a:chOff x="597611" y="4226484"/>
            <a:chExt cx="2519764" cy="264443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226484"/>
              <a:ext cx="1909218" cy="10023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11" y="4351154"/>
              <a:ext cx="2519764" cy="2519764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6" y="1675284"/>
            <a:ext cx="3452099" cy="13055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9" y="1542972"/>
            <a:ext cx="3782356" cy="160099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359872" y="3616793"/>
            <a:ext cx="2176529" cy="2472943"/>
            <a:chOff x="7243963" y="4127810"/>
            <a:chExt cx="2176529" cy="247294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963" y="4127810"/>
              <a:ext cx="2004782" cy="15386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243963" y="5769756"/>
              <a:ext cx="2176529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NVIDIA GTX960m</a:t>
              </a:r>
              <a:endParaRPr lang="ar-EG" sz="2400" dirty="0">
                <a:latin typeface="+mj-lt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28" y="1593456"/>
            <a:ext cx="1843144" cy="12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90854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97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4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Going more deeper in </a:t>
            </a:r>
            <a:r>
              <a:rPr lang="en-US" dirty="0" err="1" smtClean="0">
                <a:latin typeface="+mj-lt"/>
              </a:rPr>
              <a:t>ResNet</a:t>
            </a:r>
            <a:r>
              <a:rPr lang="en-US" dirty="0" smtClean="0"/>
              <a:t>.</a:t>
            </a:r>
          </a:p>
          <a:p>
            <a:r>
              <a:rPr lang="en-US" dirty="0" smtClean="0">
                <a:latin typeface="+mj-lt"/>
              </a:rPr>
              <a:t>Preprocessing.</a:t>
            </a:r>
          </a:p>
          <a:p>
            <a:r>
              <a:rPr lang="en-US" dirty="0" smtClean="0">
                <a:latin typeface="+mj-lt"/>
              </a:rPr>
              <a:t>Augmentation.</a:t>
            </a:r>
          </a:p>
          <a:p>
            <a:r>
              <a:rPr lang="en-US" dirty="0" smtClean="0">
                <a:latin typeface="+mj-lt"/>
              </a:rPr>
              <a:t>Applying Batch Normalization layer.</a:t>
            </a:r>
          </a:p>
          <a:p>
            <a:r>
              <a:rPr lang="en-US" dirty="0" smtClean="0">
                <a:latin typeface="+mj-lt"/>
              </a:rPr>
              <a:t>Hyperparametrs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Workload Distribution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1D56-AD8E-44A1-96C6-4D4700D4A46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1666</Words>
  <Application>Microsoft Office PowerPoint</Application>
  <PresentationFormat>Widescreen</PresentationFormat>
  <Paragraphs>723</Paragraphs>
  <Slides>100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SimSun</vt:lpstr>
      <vt:lpstr>Arial</vt:lpstr>
      <vt:lpstr>Calibri</vt:lpstr>
      <vt:lpstr>Calibri Light</vt:lpstr>
      <vt:lpstr>Cambria Math</vt:lpstr>
      <vt:lpstr>FreeSans</vt:lpstr>
      <vt:lpstr>Lato</vt:lpstr>
      <vt:lpstr>Roboto</vt:lpstr>
      <vt:lpstr>Roboto Light</vt:lpstr>
      <vt:lpstr>Office Theme</vt:lpstr>
      <vt:lpstr>Content Based Image Retrieval  using Deep Learning</vt:lpstr>
      <vt:lpstr>Agenda</vt:lpstr>
      <vt:lpstr>Problem Definition </vt:lpstr>
      <vt:lpstr>Problem Definition</vt:lpstr>
      <vt:lpstr>Content Based Image Retrieval </vt:lpstr>
      <vt:lpstr>Content Based Image Retrieval </vt:lpstr>
      <vt:lpstr> Phase I Handcrafted Features</vt:lpstr>
      <vt:lpstr>Handcrafted Features</vt:lpstr>
      <vt:lpstr>Handcrafted Features</vt:lpstr>
      <vt:lpstr>Deep Learning</vt:lpstr>
      <vt:lpstr>PowerPoint Presentation</vt:lpstr>
      <vt:lpstr>Convolutional Neural Network</vt:lpstr>
      <vt:lpstr>Architecture</vt:lpstr>
      <vt:lpstr>Convolutional Layer</vt:lpstr>
      <vt:lpstr>Convolutional Layer</vt:lpstr>
      <vt:lpstr>Convolutional Layer  </vt:lpstr>
      <vt:lpstr>Stride</vt:lpstr>
      <vt:lpstr>Padding</vt:lpstr>
      <vt:lpstr>Sparse connectivity</vt:lpstr>
      <vt:lpstr>Example</vt:lpstr>
      <vt:lpstr>Activation Functions </vt:lpstr>
      <vt:lpstr>Activation Functions </vt:lpstr>
      <vt:lpstr>ReLUs</vt:lpstr>
      <vt:lpstr>ReLUs</vt:lpstr>
      <vt:lpstr>ReLUs</vt:lpstr>
      <vt:lpstr>ReLUs</vt:lpstr>
      <vt:lpstr>Pooling layer</vt:lpstr>
      <vt:lpstr>Stacked layers</vt:lpstr>
      <vt:lpstr>Stacked layers</vt:lpstr>
      <vt:lpstr>Fully connected layer</vt:lpstr>
      <vt:lpstr>Fully connected layer</vt:lpstr>
      <vt:lpstr> Hyper parameters</vt:lpstr>
      <vt:lpstr>Overfitting</vt:lpstr>
      <vt:lpstr>Overfitting</vt:lpstr>
      <vt:lpstr> Regularization</vt:lpstr>
      <vt:lpstr>Dropout Layer</vt:lpstr>
      <vt:lpstr>Data Augmentation</vt:lpstr>
      <vt:lpstr>Data Augmentation</vt:lpstr>
      <vt:lpstr>Data Augmentation </vt:lpstr>
      <vt:lpstr>Data Augmentation </vt:lpstr>
      <vt:lpstr>Data Augmentation</vt:lpstr>
      <vt:lpstr>Dataset</vt:lpstr>
      <vt:lpstr>Dataset</vt:lpstr>
      <vt:lpstr>Dataset</vt:lpstr>
      <vt:lpstr>Dataset</vt:lpstr>
      <vt:lpstr>Dataset</vt:lpstr>
      <vt:lpstr>Dataset</vt:lpstr>
      <vt:lpstr>Dataset </vt:lpstr>
      <vt:lpstr>Architecture design approaches </vt:lpstr>
      <vt:lpstr>Design approach </vt:lpstr>
      <vt:lpstr>Choice of filter size</vt:lpstr>
      <vt:lpstr>Choice of filter size</vt:lpstr>
      <vt:lpstr>  5x5 vs 3x3 </vt:lpstr>
      <vt:lpstr>5x5 vs 3x3</vt:lpstr>
      <vt:lpstr>5x5</vt:lpstr>
      <vt:lpstr>3x3</vt:lpstr>
      <vt:lpstr>3x3</vt:lpstr>
      <vt:lpstr>3x3</vt:lpstr>
      <vt:lpstr>3x3</vt:lpstr>
      <vt:lpstr>3x3</vt:lpstr>
      <vt:lpstr>3x3</vt:lpstr>
      <vt:lpstr>3x3</vt:lpstr>
      <vt:lpstr>3x3</vt:lpstr>
      <vt:lpstr>3x3</vt:lpstr>
      <vt:lpstr>3x3</vt:lpstr>
      <vt:lpstr>5x5 vs 3x3</vt:lpstr>
      <vt:lpstr>5x5 vs 3x3</vt:lpstr>
      <vt:lpstr>5x5 vs 3x3</vt:lpstr>
      <vt:lpstr>5x5 vs 3x3</vt:lpstr>
      <vt:lpstr>Network design </vt:lpstr>
      <vt:lpstr>Design I basic architecture / Effect of dropout tested  </vt:lpstr>
      <vt:lpstr>Design II 3x3 vs 5x5 / Effect of dropout tested </vt:lpstr>
      <vt:lpstr>Design III more higher level features at last 3x3 layer</vt:lpstr>
      <vt:lpstr>Design IV effect of increasing depth  </vt:lpstr>
      <vt:lpstr>Effect of Augmentation</vt:lpstr>
      <vt:lpstr>Increasing Number Of Layers</vt:lpstr>
      <vt:lpstr>Increasing Number Of Layers</vt:lpstr>
      <vt:lpstr>Increasing Number Of Layers </vt:lpstr>
      <vt:lpstr>Residual Neural Networks</vt:lpstr>
      <vt:lpstr>Residual Neural Networks</vt:lpstr>
      <vt:lpstr>Residual Neural Networks</vt:lpstr>
      <vt:lpstr>Residual Neural Networks</vt:lpstr>
      <vt:lpstr>Residual Neural Networks</vt:lpstr>
      <vt:lpstr>Residual Neural Networks</vt:lpstr>
      <vt:lpstr>Residual Neural Networks</vt:lpstr>
      <vt:lpstr>Network design </vt:lpstr>
      <vt:lpstr>Design I Effect of resnet conception</vt:lpstr>
      <vt:lpstr>Classification Accuracy</vt:lpstr>
      <vt:lpstr>Classification Accuracy</vt:lpstr>
      <vt:lpstr>End to End CBIR</vt:lpstr>
      <vt:lpstr>End to End CBIR</vt:lpstr>
      <vt:lpstr>Precision-Recall</vt:lpstr>
      <vt:lpstr>Precision-Recall</vt:lpstr>
      <vt:lpstr>Precision-Recall </vt:lpstr>
      <vt:lpstr>Tools &amp; Environments</vt:lpstr>
      <vt:lpstr>Tools &amp; environments </vt:lpstr>
      <vt:lpstr>Future Work</vt:lpstr>
      <vt:lpstr>Future Work</vt:lpstr>
      <vt:lpstr>Workload Distribution</vt:lpstr>
      <vt:lpstr>Workload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Mezoo Al-ahdal</dc:creator>
  <cp:lastModifiedBy>Mezoo Al-ahdal</cp:lastModifiedBy>
  <cp:revision>142</cp:revision>
  <dcterms:created xsi:type="dcterms:W3CDTF">2017-07-16T06:56:06Z</dcterms:created>
  <dcterms:modified xsi:type="dcterms:W3CDTF">2017-07-18T04:54:34Z</dcterms:modified>
</cp:coreProperties>
</file>